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3" r:id="rId2"/>
    <p:sldMasterId id="2147483870" r:id="rId3"/>
  </p:sldMasterIdLst>
  <p:notesMasterIdLst>
    <p:notesMasterId r:id="rId18"/>
  </p:notesMasterIdLst>
  <p:sldIdLst>
    <p:sldId id="260" r:id="rId4"/>
    <p:sldId id="379" r:id="rId5"/>
    <p:sldId id="353" r:id="rId6"/>
    <p:sldId id="380" r:id="rId7"/>
    <p:sldId id="377" r:id="rId8"/>
    <p:sldId id="371" r:id="rId9"/>
    <p:sldId id="372" r:id="rId10"/>
    <p:sldId id="373" r:id="rId11"/>
    <p:sldId id="374" r:id="rId12"/>
    <p:sldId id="375" r:id="rId13"/>
    <p:sldId id="381" r:id="rId14"/>
    <p:sldId id="383" r:id="rId15"/>
    <p:sldId id="384" r:id="rId16"/>
    <p:sldId id="382" r:id="rId17"/>
  </p:sldIdLst>
  <p:sldSz cx="12192000" cy="6858000"/>
  <p:notesSz cx="9940925" cy="68087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59" userDrawn="1">
          <p15:clr>
            <a:srgbClr val="A4A3A4"/>
          </p15:clr>
        </p15:guide>
        <p15:guide id="5" orient="horz" pos="255" userDrawn="1">
          <p15:clr>
            <a:srgbClr val="A4A3A4"/>
          </p15:clr>
        </p15:guide>
        <p15:guide id="9" orient="horz" pos="391" userDrawn="1">
          <p15:clr>
            <a:srgbClr val="A4A3A4"/>
          </p15:clr>
        </p15:guide>
        <p15:guide id="12" pos="438" userDrawn="1">
          <p15:clr>
            <a:srgbClr val="A4A3A4"/>
          </p15:clr>
        </p15:guide>
        <p15:guide id="13" orient="horz" pos="3816" userDrawn="1">
          <p15:clr>
            <a:srgbClr val="A4A3A4"/>
          </p15:clr>
        </p15:guide>
        <p15:guide id="14" orient="horz" pos="2296" userDrawn="1">
          <p15:clr>
            <a:srgbClr val="A4A3A4"/>
          </p15:clr>
        </p15:guide>
        <p15:guide id="15" pos="189" userDrawn="1">
          <p15:clr>
            <a:srgbClr val="A4A3A4"/>
          </p15:clr>
        </p15:guide>
        <p15:guide id="16" pos="70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772" userDrawn="1">
          <p15:clr>
            <a:srgbClr val="A4A3A4"/>
          </p15:clr>
        </p15:guide>
        <p15:guide id="2" pos="57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3A2D"/>
    <a:srgbClr val="0089CF"/>
    <a:srgbClr val="0060A8"/>
    <a:srgbClr val="187E22"/>
    <a:srgbClr val="6EA92D"/>
    <a:srgbClr val="1C2D38"/>
    <a:srgbClr val="FCE7D8"/>
    <a:srgbClr val="E84538"/>
    <a:srgbClr val="EA5145"/>
    <a:srgbClr val="E3EB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98" autoAdjust="0"/>
    <p:restoredTop sz="93813" autoAdjust="0"/>
  </p:normalViewPr>
  <p:slideViewPr>
    <p:cSldViewPr snapToGrid="0" showGuides="1">
      <p:cViewPr>
        <p:scale>
          <a:sx n="70" d="100"/>
          <a:sy n="70" d="100"/>
        </p:scale>
        <p:origin x="324" y="-366"/>
      </p:cViewPr>
      <p:guideLst>
        <p:guide orient="horz" pos="459"/>
        <p:guide orient="horz" pos="255"/>
        <p:guide orient="horz" pos="391"/>
        <p:guide orient="horz" pos="3816"/>
        <p:guide orient="horz" pos="2296"/>
        <p:guide pos="438"/>
        <p:guide pos="189"/>
        <p:guide pos="706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>
        <p:scale>
          <a:sx n="66" d="100"/>
          <a:sy n="66" d="100"/>
        </p:scale>
        <p:origin x="2568" y="1104"/>
      </p:cViewPr>
      <p:guideLst>
        <p:guide orient="horz" pos="2772"/>
        <p:guide pos="57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Relationship Id="rId4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937183346403689"/>
          <c:y val="0.12584147394814341"/>
          <c:w val="0.65138020217679671"/>
          <c:h val="0.7483170521037132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dPt>
            <c:idx val="0"/>
            <c:bubble3D val="0"/>
            <c:explosion val="5"/>
            <c:spPr>
              <a:solidFill>
                <a:srgbClr val="009CEA"/>
              </a:solidFill>
              <a:ln w="19050">
                <a:solidFill>
                  <a:srgbClr val="009CEA"/>
                </a:solidFill>
              </a:ln>
              <a:effectLst/>
            </c:spPr>
          </c:dPt>
          <c:dPt>
            <c:idx val="1"/>
            <c:bubble3D val="0"/>
            <c:explosion val="12"/>
            <c:spPr>
              <a:solidFill>
                <a:srgbClr val="11B0FF"/>
              </a:solidFill>
              <a:ln w="19050">
                <a:solidFill>
                  <a:srgbClr val="11B0FF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9BDEFF"/>
              </a:solidFill>
              <a:ln w="19050">
                <a:solidFill>
                  <a:srgbClr val="5BC8FF"/>
                </a:solidFill>
              </a:ln>
              <a:effectLst/>
            </c:spPr>
          </c:dPt>
          <c:dPt>
            <c:idx val="3"/>
            <c:bubble3D val="0"/>
            <c:explosion val="11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3.420648652039616E-3"/>
                  <c:y val="-3.263787658608800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 rtl="0">
                      <a:defRPr lang="ru-RU" sz="18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Oswald" pitchFamily="2" charset="-52"/>
                        <a:ea typeface="+mn-ea"/>
                        <a:cs typeface="+mn-cs"/>
                      </a:defRPr>
                    </a:pPr>
                    <a:r>
                      <a:rPr lang="en-US" sz="1800" dirty="0" smtClean="0">
                        <a:latin typeface="Oswald" pitchFamily="2" charset="-52"/>
                      </a:rPr>
                      <a:t>1 025,9</a:t>
                    </a:r>
                    <a:endParaRPr lang="en-US" sz="1800" dirty="0">
                      <a:latin typeface="Oswald" pitchFamily="2" charset="-52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656227547769463"/>
                      <c:h val="0.17626212590767193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5.971055241634543E-2"/>
                  <c:y val="-8.7343714931500949E-2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 smtClean="0"/>
                      <a:t>908,5</a:t>
                    </a:r>
                    <a:endParaRPr lang="en-US" sz="18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800" b="1" i="0" u="none" strike="noStrike" kern="1200" baseline="0" dirty="0" smtClean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Oswald" pitchFamily="2" charset="-52"/>
                        <a:ea typeface="+mn-ea"/>
                        <a:cs typeface="+mn-cs"/>
                      </a:rPr>
                      <a:t>40,0</a:t>
                    </a:r>
                    <a:endParaRPr lang="en-US" sz="1800" dirty="0">
                      <a:latin typeface="Oswald" pitchFamily="2" charset="-52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7456972686023288E-3"/>
                  <c:y val="-0.2316119178175444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 rtl="0">
                      <a:defRPr lang="ru-RU" sz="18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Oswald" pitchFamily="2" charset="-52"/>
                        <a:ea typeface="+mn-ea"/>
                        <a:cs typeface="+mn-cs"/>
                      </a:defRPr>
                    </a:pPr>
                    <a:r>
                      <a:rPr lang="en-US" sz="1800" dirty="0" smtClean="0">
                        <a:latin typeface="Oswald" pitchFamily="2" charset="-52"/>
                      </a:rPr>
                      <a:t>4 024,6</a:t>
                    </a:r>
                    <a:endParaRPr lang="en-US" sz="1800" dirty="0">
                      <a:latin typeface="Oswald" pitchFamily="2" charset="-52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963109430476577"/>
                      <c:h val="0.1141363709678903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800" b="1" i="0" u="none" strike="noStrike" kern="1200" baseline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Oswald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краевой бюджет</c:v>
                </c:pt>
                <c:pt idx="1">
                  <c:v>федеральный бюджет</c:v>
                </c:pt>
                <c:pt idx="2">
                  <c:v>местный бюджет</c:v>
                </c:pt>
                <c:pt idx="3">
                  <c:v>внебюдженые фонды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1247</c:v>
                </c:pt>
                <c:pt idx="1">
                  <c:v>926.2</c:v>
                </c:pt>
                <c:pt idx="2">
                  <c:v>39.1</c:v>
                </c:pt>
                <c:pt idx="3">
                  <c:v>2200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Доля преступлений, совершенных в общественных местах,%
</c:v>
                </c:pt>
              </c:strCache>
            </c:strRef>
          </c:tx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Лист1!$B$1:$D$1</c:f>
              <c:strCach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strCache>
            </c:strRef>
          </c:cat>
          <c:val>
            <c:numRef>
              <c:f>Лист1!$B$2:$D$2</c:f>
              <c:numCache>
                <c:formatCode>General</c:formatCode>
                <c:ptCount val="3"/>
                <c:pt idx="0">
                  <c:v>28.6</c:v>
                </c:pt>
                <c:pt idx="1">
                  <c:v>29.3</c:v>
                </c:pt>
                <c:pt idx="2">
                  <c:v>32.700000000000003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Число уличных преступлений, (на 10 тыс.населения),ед.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Лист1!$B$1:$D$1</c:f>
              <c:strCach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strCache>
            </c:strRef>
          </c:cat>
          <c:val>
            <c:numRef>
              <c:f>Лист1!$B$3:$D$3</c:f>
              <c:numCache>
                <c:formatCode>General</c:formatCode>
                <c:ptCount val="3"/>
                <c:pt idx="0">
                  <c:v>30.3</c:v>
                </c:pt>
                <c:pt idx="1">
                  <c:v>30.3</c:v>
                </c:pt>
                <c:pt idx="2">
                  <c:v>32.1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98578944"/>
        <c:axId val="198580480"/>
      </c:barChart>
      <c:catAx>
        <c:axId val="198578944"/>
        <c:scaling>
          <c:orientation val="minMax"/>
        </c:scaling>
        <c:delete val="0"/>
        <c:axPos val="b"/>
        <c:majorTickMark val="out"/>
        <c:minorTickMark val="none"/>
        <c:tickLblPos val="nextTo"/>
        <c:crossAx val="198580480"/>
        <c:crosses val="autoZero"/>
        <c:auto val="1"/>
        <c:lblAlgn val="ctr"/>
        <c:lblOffset val="100"/>
        <c:noMultiLvlLbl val="0"/>
      </c:catAx>
      <c:valAx>
        <c:axId val="1985804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9857894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>
          <a:latin typeface="Oswald" pitchFamily="2" charset="-52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Доля несовершеннолетних лиц, совершивших преступления, %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Доля несовершеннолетних лиц, совершивших преступления, %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Доля несовершеннолетних лиц, совершивших преступления, %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4.3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Доля несовершеннолетних лиц, совершивших преступления, %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3.8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-25"/>
        <c:axId val="199592192"/>
        <c:axId val="202109696"/>
      </c:barChart>
      <c:catAx>
        <c:axId val="1995921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2109696"/>
        <c:crosses val="autoZero"/>
        <c:auto val="1"/>
        <c:lblAlgn val="ctr"/>
        <c:lblOffset val="100"/>
        <c:noMultiLvlLbl val="0"/>
      </c:catAx>
      <c:valAx>
        <c:axId val="20210969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ru-RU"/>
          </a:p>
        </c:txPr>
        <c:crossAx val="19959219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>
          <a:latin typeface="Oswald" pitchFamily="2" charset="-52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0.12116</cdr:x>
      <cdr:y>0.14203</cdr:y>
    </cdr:from>
    <cdr:to>
      <cdr:x>0.14849</cdr:x>
      <cdr:y>0.1964</cdr:y>
    </cdr:to>
    <cdr:sp macro="" textlink="">
      <cdr:nvSpPr>
        <cdr:cNvPr id="14" name="Прямоугольник 13"/>
        <cdr:cNvSpPr/>
      </cdr:nvSpPr>
      <cdr:spPr>
        <a:xfrm xmlns:a="http://schemas.openxmlformats.org/drawingml/2006/main">
          <a:off x="1319327" y="581696"/>
          <a:ext cx="297618" cy="222635"/>
        </a:xfrm>
        <a:prstGeom xmlns:a="http://schemas.openxmlformats.org/drawingml/2006/main" prst="rect">
          <a:avLst/>
        </a:prstGeom>
        <a:solidFill xmlns:a="http://schemas.openxmlformats.org/drawingml/2006/main">
          <a:srgbClr val="0089CF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  <cdr:relSizeAnchor xmlns:cdr="http://schemas.openxmlformats.org/drawingml/2006/chartDrawing">
    <cdr:from>
      <cdr:x>0.12366</cdr:x>
      <cdr:y>0.22289</cdr:y>
    </cdr:from>
    <cdr:to>
      <cdr:x>0.14995</cdr:x>
      <cdr:y>0.27888</cdr:y>
    </cdr:to>
    <cdr:sp macro="" textlink="">
      <cdr:nvSpPr>
        <cdr:cNvPr id="15" name="Прямоугольник 14"/>
        <cdr:cNvSpPr/>
      </cdr:nvSpPr>
      <cdr:spPr>
        <a:xfrm xmlns:a="http://schemas.openxmlformats.org/drawingml/2006/main">
          <a:off x="1346600" y="912831"/>
          <a:ext cx="286248" cy="229302"/>
        </a:xfrm>
        <a:prstGeom xmlns:a="http://schemas.openxmlformats.org/drawingml/2006/main" prst="rect">
          <a:avLst/>
        </a:prstGeom>
        <a:solidFill xmlns:a="http://schemas.openxmlformats.org/drawingml/2006/main">
          <a:srgbClr val="11B0FF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  <cdr:relSizeAnchor xmlns:cdr="http://schemas.openxmlformats.org/drawingml/2006/chartDrawing">
    <cdr:from>
      <cdr:x>0.12366</cdr:x>
      <cdr:y>0.31164</cdr:y>
    </cdr:from>
    <cdr:to>
      <cdr:x>0.15068</cdr:x>
      <cdr:y>0.36142</cdr:y>
    </cdr:to>
    <cdr:sp macro="" textlink="">
      <cdr:nvSpPr>
        <cdr:cNvPr id="16" name="Прямоугольник 15"/>
        <cdr:cNvSpPr/>
      </cdr:nvSpPr>
      <cdr:spPr>
        <a:xfrm xmlns:a="http://schemas.openxmlformats.org/drawingml/2006/main">
          <a:off x="1346601" y="1276302"/>
          <a:ext cx="294198" cy="203891"/>
        </a:xfrm>
        <a:prstGeom xmlns:a="http://schemas.openxmlformats.org/drawingml/2006/main" prst="rect">
          <a:avLst/>
        </a:prstGeom>
        <a:solidFill xmlns:a="http://schemas.openxmlformats.org/drawingml/2006/main">
          <a:srgbClr val="9BDEFF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  <cdr:relSizeAnchor xmlns:cdr="http://schemas.openxmlformats.org/drawingml/2006/chartDrawing">
    <cdr:from>
      <cdr:x>0.12439</cdr:x>
      <cdr:y>0.39398</cdr:y>
    </cdr:from>
    <cdr:to>
      <cdr:x>0.14922</cdr:x>
      <cdr:y>0.44685</cdr:y>
    </cdr:to>
    <cdr:sp macro="" textlink="">
      <cdr:nvSpPr>
        <cdr:cNvPr id="17" name="Прямоугольник 16"/>
        <cdr:cNvSpPr/>
      </cdr:nvSpPr>
      <cdr:spPr>
        <a:xfrm xmlns:a="http://schemas.openxmlformats.org/drawingml/2006/main">
          <a:off x="1354551" y="1613518"/>
          <a:ext cx="270345" cy="216534"/>
        </a:xfrm>
        <a:prstGeom xmlns:a="http://schemas.openxmlformats.org/drawingml/2006/main" prst="rect">
          <a:avLst/>
        </a:prstGeom>
        <a:solidFill xmlns:a="http://schemas.openxmlformats.org/drawingml/2006/main">
          <a:srgbClr val="0060A8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  <cdr:relSizeAnchor xmlns:cdr="http://schemas.openxmlformats.org/drawingml/2006/chartDrawing">
    <cdr:from>
      <cdr:x>0.15886</cdr:x>
      <cdr:y>0.13522</cdr:y>
    </cdr:from>
    <cdr:to>
      <cdr:x>0.37191</cdr:x>
      <cdr:y>0.19467</cdr:y>
    </cdr:to>
    <cdr:sp macro="" textlink="">
      <cdr:nvSpPr>
        <cdr:cNvPr id="18" name="Прямоугольник 17"/>
        <cdr:cNvSpPr/>
      </cdr:nvSpPr>
      <cdr:spPr>
        <a:xfrm xmlns:a="http://schemas.openxmlformats.org/drawingml/2006/main">
          <a:off x="1397881" y="435062"/>
          <a:ext cx="1874723" cy="1912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lnSpc>
              <a:spcPts val="1800"/>
            </a:lnSpc>
          </a:pPr>
          <a:r>
            <a:rPr lang="ru-RU" sz="1200" b="1" dirty="0" smtClean="0">
              <a:solidFill>
                <a:schemeClr val="accent3">
                  <a:lumMod val="50000"/>
                </a:schemeClr>
              </a:solidFill>
              <a:latin typeface="Oswald" pitchFamily="2" charset="-52"/>
              <a:cs typeface="Times New Roman" panose="02020603050405020304" pitchFamily="18" charset="0"/>
            </a:rPr>
            <a:t>Бюджет Пермского края</a:t>
          </a:r>
          <a:endParaRPr lang="ru-RU" sz="1200" b="1" dirty="0">
            <a:solidFill>
              <a:schemeClr val="accent3">
                <a:lumMod val="50000"/>
              </a:schemeClr>
            </a:solidFill>
            <a:latin typeface="Oswald" pitchFamily="2" charset="-52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0.15701</cdr:x>
      <cdr:y>0.20211</cdr:y>
    </cdr:from>
    <cdr:to>
      <cdr:x>0.37005</cdr:x>
      <cdr:y>0.26156</cdr:y>
    </cdr:to>
    <cdr:sp macro="" textlink="">
      <cdr:nvSpPr>
        <cdr:cNvPr id="19" name="Прямоугольник 18"/>
        <cdr:cNvSpPr/>
      </cdr:nvSpPr>
      <cdr:spPr>
        <a:xfrm xmlns:a="http://schemas.openxmlformats.org/drawingml/2006/main">
          <a:off x="1381601" y="650276"/>
          <a:ext cx="1874636" cy="1912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lnSpc>
              <a:spcPts val="1800"/>
            </a:lnSpc>
          </a:pPr>
          <a:r>
            <a:rPr lang="ru-RU" sz="1200" b="1" dirty="0" smtClean="0">
              <a:solidFill>
                <a:schemeClr val="accent3">
                  <a:lumMod val="50000"/>
                </a:schemeClr>
              </a:solidFill>
              <a:latin typeface="Oswald" pitchFamily="2" charset="-52"/>
              <a:cs typeface="Times New Roman" panose="02020603050405020304" pitchFamily="18" charset="0"/>
            </a:rPr>
            <a:t>Федеральный бюджет</a:t>
          </a:r>
          <a:endParaRPr lang="ru-RU" sz="1200" b="1" dirty="0">
            <a:solidFill>
              <a:schemeClr val="accent3">
                <a:lumMod val="50000"/>
              </a:schemeClr>
            </a:solidFill>
            <a:latin typeface="Oswald" pitchFamily="2" charset="-52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0.15805</cdr:x>
      <cdr:y>0.2904</cdr:y>
    </cdr:from>
    <cdr:to>
      <cdr:x>0.36773</cdr:x>
      <cdr:y>0.34985</cdr:y>
    </cdr:to>
    <cdr:sp macro="" textlink="">
      <cdr:nvSpPr>
        <cdr:cNvPr id="20" name="Прямоугольник 19"/>
        <cdr:cNvSpPr/>
      </cdr:nvSpPr>
      <cdr:spPr>
        <a:xfrm xmlns:a="http://schemas.openxmlformats.org/drawingml/2006/main">
          <a:off x="1390753" y="934344"/>
          <a:ext cx="1845069" cy="1912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lnSpc>
              <a:spcPts val="1800"/>
            </a:lnSpc>
          </a:pPr>
          <a:r>
            <a:rPr lang="ru-RU" sz="1200" b="1" dirty="0" smtClean="0">
              <a:solidFill>
                <a:schemeClr val="accent3">
                  <a:lumMod val="50000"/>
                </a:schemeClr>
              </a:solidFill>
              <a:latin typeface="Oswald" pitchFamily="2" charset="-52"/>
              <a:cs typeface="Times New Roman" panose="02020603050405020304" pitchFamily="18" charset="0"/>
            </a:rPr>
            <a:t>Местный бюджет</a:t>
          </a:r>
          <a:endParaRPr lang="ru-RU" sz="1200" b="1" dirty="0">
            <a:solidFill>
              <a:schemeClr val="accent3">
                <a:lumMod val="50000"/>
              </a:schemeClr>
            </a:solidFill>
            <a:latin typeface="Oswald" pitchFamily="2" charset="-52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0.15596</cdr:x>
      <cdr:y>0.37919</cdr:y>
    </cdr:from>
    <cdr:to>
      <cdr:x>0.36901</cdr:x>
      <cdr:y>0.43864</cdr:y>
    </cdr:to>
    <cdr:sp macro="" textlink="">
      <cdr:nvSpPr>
        <cdr:cNvPr id="21" name="Прямоугольник 20"/>
        <cdr:cNvSpPr/>
      </cdr:nvSpPr>
      <cdr:spPr>
        <a:xfrm xmlns:a="http://schemas.openxmlformats.org/drawingml/2006/main">
          <a:off x="1372362" y="1220020"/>
          <a:ext cx="1874723" cy="1912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lnSpc>
              <a:spcPts val="1800"/>
            </a:lnSpc>
          </a:pPr>
          <a:r>
            <a:rPr lang="ru-RU" sz="1200" b="1" dirty="0" smtClean="0">
              <a:solidFill>
                <a:schemeClr val="accent3">
                  <a:lumMod val="50000"/>
                </a:schemeClr>
              </a:solidFill>
              <a:latin typeface="Oswald" pitchFamily="2" charset="-52"/>
              <a:cs typeface="Times New Roman" panose="02020603050405020304" pitchFamily="18" charset="0"/>
            </a:rPr>
            <a:t>Внебюджетные источники</a:t>
          </a:r>
          <a:endParaRPr lang="ru-RU" sz="1200" b="1" dirty="0">
            <a:solidFill>
              <a:schemeClr val="accent3">
                <a:lumMod val="50000"/>
              </a:schemeClr>
            </a:solidFill>
            <a:latin typeface="Oswald" pitchFamily="2" charset="-52"/>
            <a:cs typeface="Times New Roman" panose="02020603050405020304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0" y="1"/>
            <a:ext cx="4307734" cy="341622"/>
          </a:xfrm>
          <a:prstGeom prst="rect">
            <a:avLst/>
          </a:prstGeom>
        </p:spPr>
        <p:txBody>
          <a:bodyPr vert="horz" lIns="91347" tIns="45671" rIns="91347" bIns="4567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0893" y="1"/>
            <a:ext cx="4307734" cy="341622"/>
          </a:xfrm>
          <a:prstGeom prst="rect">
            <a:avLst/>
          </a:prstGeom>
        </p:spPr>
        <p:txBody>
          <a:bodyPr vert="horz" lIns="91347" tIns="45671" rIns="91347" bIns="45671" rtlCol="0"/>
          <a:lstStyle>
            <a:lvl1pPr algn="r">
              <a:defRPr sz="1200"/>
            </a:lvl1pPr>
          </a:lstStyle>
          <a:p>
            <a:fld id="{CA2F9B2F-BBD6-4097-8812-873B1351BFE7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86225" cy="2298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47" tIns="45671" rIns="91347" bIns="4567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101" y="3276732"/>
            <a:ext cx="7952739" cy="2680960"/>
          </a:xfrm>
          <a:prstGeom prst="rect">
            <a:avLst/>
          </a:prstGeom>
        </p:spPr>
        <p:txBody>
          <a:bodyPr vert="horz" lIns="91347" tIns="45671" rIns="91347" bIns="4567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0" y="6467176"/>
            <a:ext cx="4307734" cy="341621"/>
          </a:xfrm>
          <a:prstGeom prst="rect">
            <a:avLst/>
          </a:prstGeom>
        </p:spPr>
        <p:txBody>
          <a:bodyPr vert="horz" lIns="91347" tIns="45671" rIns="91347" bIns="4567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0893" y="6467176"/>
            <a:ext cx="4307734" cy="341621"/>
          </a:xfrm>
          <a:prstGeom prst="rect">
            <a:avLst/>
          </a:prstGeom>
        </p:spPr>
        <p:txBody>
          <a:bodyPr vert="horz" lIns="91347" tIns="45671" rIns="91347" bIns="45671" rtlCol="0" anchor="b"/>
          <a:lstStyle>
            <a:lvl1pPr algn="r">
              <a:defRPr sz="1200"/>
            </a:lvl1pPr>
          </a:lstStyle>
          <a:p>
            <a:fld id="{D8287700-630C-40F4-860B-3ECECFD4B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32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0588" y="682625"/>
            <a:ext cx="8239125" cy="4635500"/>
          </a:xfrm>
          <a:ln w="9525">
            <a:solidFill>
              <a:schemeClr val="tx1">
                <a:lumMod val="50000"/>
                <a:lumOff val="50000"/>
              </a:schemeClr>
            </a:solidFill>
          </a:ln>
        </p:spPr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287700-630C-40F4-860B-3ECECFD4BE8F}" type="slidenum">
              <a:rPr lang="ru-RU" smtClean="0"/>
              <a:t>1</a:t>
            </a:fld>
            <a:endParaRPr lang="ru-RU"/>
          </a:p>
        </p:txBody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29552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8525" y="-144463"/>
            <a:ext cx="8080375" cy="4545013"/>
          </a:xfrm>
          <a:ln w="9525">
            <a:solidFill>
              <a:schemeClr val="tx1">
                <a:lumMod val="50000"/>
                <a:lumOff val="50000"/>
              </a:schemeClr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203183" y="4457264"/>
            <a:ext cx="9554381" cy="3795152"/>
          </a:xfrm>
        </p:spPr>
        <p:txBody>
          <a:bodyPr/>
          <a:lstStyle/>
          <a:p>
            <a:pPr indent="326768" algn="just" defTabSz="924883">
              <a:lnSpc>
                <a:spcPts val="1411"/>
              </a:lnSpc>
              <a:spcBef>
                <a:spcPts val="404"/>
              </a:spcBef>
              <a:defRPr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</a:p>
          <a:p>
            <a:pPr indent="462442" algn="just" defTabSz="924883">
              <a:defRPr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39B09-D6AC-4F7A-94E7-A155B8DA2678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953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8525" y="-144463"/>
            <a:ext cx="8080375" cy="4545013"/>
          </a:xfrm>
          <a:ln w="9525">
            <a:solidFill>
              <a:schemeClr val="tx1">
                <a:lumMod val="50000"/>
                <a:lumOff val="50000"/>
              </a:schemeClr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203183" y="4457264"/>
            <a:ext cx="9554381" cy="3795152"/>
          </a:xfrm>
        </p:spPr>
        <p:txBody>
          <a:bodyPr/>
          <a:lstStyle/>
          <a:p>
            <a:pPr indent="326768" algn="just" defTabSz="924883">
              <a:lnSpc>
                <a:spcPts val="1411"/>
              </a:lnSpc>
              <a:spcBef>
                <a:spcPts val="404"/>
              </a:spcBef>
              <a:defRPr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</a:p>
          <a:p>
            <a:pPr indent="462442" algn="just" defTabSz="924883">
              <a:defRPr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39B09-D6AC-4F7A-94E7-A155B8DA2678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2352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8525" y="-144463"/>
            <a:ext cx="8080375" cy="4545013"/>
          </a:xfrm>
          <a:ln w="9525">
            <a:solidFill>
              <a:schemeClr val="tx1">
                <a:lumMod val="50000"/>
                <a:lumOff val="50000"/>
              </a:schemeClr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203183" y="4457264"/>
            <a:ext cx="9554381" cy="3795152"/>
          </a:xfrm>
        </p:spPr>
        <p:txBody>
          <a:bodyPr/>
          <a:lstStyle/>
          <a:p>
            <a:pPr indent="326768" algn="just" defTabSz="924883">
              <a:lnSpc>
                <a:spcPts val="1411"/>
              </a:lnSpc>
              <a:spcBef>
                <a:spcPts val="404"/>
              </a:spcBef>
              <a:defRPr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</a:p>
          <a:p>
            <a:pPr indent="462442" algn="just" defTabSz="924883">
              <a:defRPr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39B09-D6AC-4F7A-94E7-A155B8DA2678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2352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8525" y="-144463"/>
            <a:ext cx="8080375" cy="4545013"/>
          </a:xfrm>
          <a:ln w="9525">
            <a:solidFill>
              <a:schemeClr val="tx1">
                <a:lumMod val="50000"/>
                <a:lumOff val="50000"/>
              </a:schemeClr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203183" y="4457264"/>
            <a:ext cx="9554381" cy="3795152"/>
          </a:xfrm>
        </p:spPr>
        <p:txBody>
          <a:bodyPr/>
          <a:lstStyle/>
          <a:p>
            <a:pPr indent="326768" algn="just" defTabSz="924883">
              <a:lnSpc>
                <a:spcPts val="1411"/>
              </a:lnSpc>
              <a:spcBef>
                <a:spcPts val="404"/>
              </a:spcBef>
              <a:defRPr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</a:p>
          <a:p>
            <a:pPr indent="462442" algn="just" defTabSz="924883">
              <a:defRPr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39B09-D6AC-4F7A-94E7-A155B8DA2678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235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88988" y="-177800"/>
            <a:ext cx="8366125" cy="4706938"/>
          </a:xfrm>
          <a:ln w="9525">
            <a:solidFill>
              <a:schemeClr val="tx1">
                <a:lumMod val="50000"/>
                <a:lumOff val="50000"/>
              </a:schemeClr>
            </a:solidFill>
          </a:ln>
        </p:spPr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A5D94-FFFC-4D6B-8807-F965490F7468}" type="slidenum">
              <a:rPr lang="ru-RU" smtClean="0"/>
              <a:t>2</a:t>
            </a:fld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11"/>
          </p:nvPr>
        </p:nvSpPr>
        <p:spPr>
          <a:xfrm>
            <a:off x="274348" y="4549007"/>
            <a:ext cx="9395418" cy="2259787"/>
          </a:xfrm>
        </p:spPr>
        <p:txBody>
          <a:bodyPr/>
          <a:lstStyle/>
          <a:p>
            <a:pPr indent="450385" algn="just">
              <a:lnSpc>
                <a:spcPts val="1699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Приоритетными направлениями деятельности Министерства являются:</a:t>
            </a:r>
          </a:p>
          <a:p>
            <a:pPr indent="450385" algn="just">
              <a:lnSpc>
                <a:spcPts val="1699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поддержка муниципальных образований при реализации проектов и программ;</a:t>
            </a:r>
          </a:p>
          <a:p>
            <a:pPr indent="450385" algn="just">
              <a:lnSpc>
                <a:spcPts val="1699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совершенствование системы муниципального управления; </a:t>
            </a:r>
          </a:p>
          <a:p>
            <a:pPr indent="450385" algn="just">
              <a:lnSpc>
                <a:spcPts val="1699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поддержка гражданской активности населения в решении вопросов местного значения;</a:t>
            </a:r>
          </a:p>
          <a:p>
            <a:pPr indent="450385" algn="just">
              <a:lnSpc>
                <a:spcPts val="1699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моногородов Пермского края.</a:t>
            </a:r>
          </a:p>
          <a:p>
            <a:pPr indent="450385" algn="just">
              <a:lnSpc>
                <a:spcPts val="1699"/>
              </a:lnSpc>
              <a:spcBef>
                <a:spcPts val="60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2022 года на данные цели направлено порядка 2 млрд рублей. Финансирование основных направлений представлено на слайде.</a:t>
            </a:r>
          </a:p>
          <a:p>
            <a:pPr indent="450385" algn="just">
              <a:lnSpc>
                <a:spcPts val="1699"/>
              </a:lnSpc>
              <a:spcBef>
                <a:spcPts val="60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текущий год бюджетом предусмотрено увеличение финансирования по сравнению с 2022 годом, что обусловлено началом реализации в 2023 году нового направления – программы «Комфортный край».</a:t>
            </a:r>
          </a:p>
          <a:p>
            <a:pPr indent="450385" algn="just">
              <a:lnSpc>
                <a:spcPts val="1699"/>
              </a:lnSpc>
              <a:spcBef>
                <a:spcPts val="600"/>
              </a:spcBef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385" algn="just">
              <a:lnSpc>
                <a:spcPts val="1699"/>
              </a:lnSpc>
              <a:spcBef>
                <a:spcPts val="600"/>
              </a:spcBef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95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0113" y="-212725"/>
            <a:ext cx="8223250" cy="4625975"/>
          </a:xfrm>
          <a:ln w="9525">
            <a:solidFill>
              <a:schemeClr val="tx1">
                <a:lumMod val="50000"/>
                <a:lumOff val="50000"/>
              </a:schemeClr>
            </a:solidFill>
          </a:ln>
        </p:spPr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A5D94-FFFC-4D6B-8807-F965490F7468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11"/>
          </p:nvPr>
        </p:nvSpPr>
        <p:spPr>
          <a:xfrm>
            <a:off x="410756" y="4412957"/>
            <a:ext cx="9202853" cy="2054219"/>
          </a:xfrm>
        </p:spPr>
        <p:txBody>
          <a:bodyPr/>
          <a:lstStyle/>
          <a:p>
            <a:pPr indent="265776" algn="just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реализации госпрограммы «Региональная политика и развитие территорий» объем средств Единой субсидии предусмотренных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2022 год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 807,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млн рублей,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 перечислено в муниципальные образования 802,6 млн руб. (99,4 %), данные средства направлены на реализацию 274 мероприятия по строительству, реконструкции, капитальному ремонту и ремонту объектов образования, культуры, спорта, коммунального хозяйства, приобретение жилых помещений, школьных автобусов, пожарной безопасности и т.д. </a:t>
            </a:r>
          </a:p>
          <a:p>
            <a:pPr indent="265776" algn="just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предусмотрено 710,2 млн рублей, распределено на реализацию мероприятий 710,0 млн. руб. (99,9%), данные средства планируется направить на реализацию 204 мероприятий по строительству, реконструкции, капитальному ремонту и ремонту объектов образования, культуры, спорта, коммунального хозяйства, приобретение жилых помещений, школьных автобусов, пожарной безопасности и т.д.</a:t>
            </a: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65776" algn="just" defTabSz="922210"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ноября 2022 года Законодательным Собранием Пермского края принят закон о приостановке распределения и предоставления Единой субсидии начиная с 2024 года. Высвободившиеся средства Единой субсидии в размере 70% будут направлены на увеличение расходов программы «Комфортный край» и 30% субсидии будут направлены на увеличение общего объема дотации на выравнивание бюджетной обеспеченности муниципальных образований.</a:t>
            </a:r>
          </a:p>
          <a:p>
            <a:pPr indent="265776" algn="just" defTabSz="922210">
              <a:defRPr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65776" algn="just" defTabSz="922210"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Справочно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объем средств Единой субсидии переданный в другие ИОГВ в 2022 году составил 751,5 млн руб. средства направлены в Министерство строительства ПК на строительство 12 школ и 3 детских садов, часть средств направлена в адресную инвестиционную программу на строительство школ в рамках концессионных соглашений 3 школы в г. Пермь и 4 школы в Пермском МО и на строительство Дворца культуры в г. Красновишерск, в Министерство спорта ПК на строительство Фока в г. Лысьве Кроме того, часть средств направлена на погашение кредиторской задолженности за топливно-энергетические ресурсы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Нытвенского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Гремячинского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ГО, а также на строительство газовой котельной в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Нытвенском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ГО. </a:t>
            </a:r>
          </a:p>
          <a:p>
            <a:pPr indent="265776" algn="just" defTabSz="922210">
              <a:defRPr/>
            </a:pP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в другие ИОГВ передано  657,2 млн руб. средства планируется направить Министерством строительства ПК на строительство 10 школ и 4 детских садов, часть средств на строительство школ по концессионным соглашениям (г. Пермь и Пермский МО) и в Министерство спорта ПК на строительство Фока в г. Лысьва и г. Березники. </a:t>
            </a:r>
          </a:p>
          <a:p>
            <a:pPr indent="265776" algn="just" defTabSz="922210">
              <a:defRPr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59770" algn="just" defTabSz="913814">
              <a:spcBef>
                <a:spcPts val="600"/>
              </a:spcBef>
              <a:defRPr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746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0113" y="-212725"/>
            <a:ext cx="8223250" cy="4625975"/>
          </a:xfrm>
          <a:ln w="9525">
            <a:solidFill>
              <a:schemeClr val="tx1">
                <a:lumMod val="50000"/>
                <a:lumOff val="50000"/>
              </a:schemeClr>
            </a:solidFill>
          </a:ln>
        </p:spPr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A5D94-FFFC-4D6B-8807-F965490F7468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11"/>
          </p:nvPr>
        </p:nvSpPr>
        <p:spPr>
          <a:xfrm>
            <a:off x="410756" y="4412957"/>
            <a:ext cx="9202853" cy="2054219"/>
          </a:xfrm>
        </p:spPr>
        <p:txBody>
          <a:bodyPr/>
          <a:lstStyle/>
          <a:p>
            <a:pPr indent="265776" algn="just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реализации госпрограммы «Региональная политика и развитие территорий» объем средств Единой субсидии предусмотренных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2022 год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 807,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млн рублей,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 перечислено в муниципальные образования 802,6 млн руб. (99,4 %), данные средства направлены на реализацию 274 мероприятия по строительству, реконструкции, капитальному ремонту и ремонту объектов образования, культуры, спорта, коммунального хозяйства, приобретение жилых помещений, школьных автобусов, пожарной безопасности и т.д. </a:t>
            </a:r>
          </a:p>
          <a:p>
            <a:pPr indent="265776" algn="just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предусмотрено 710,2 млн рублей, распределено на реализацию мероприятий 710,0 млн. руб. (99,9%), данные средства планируется направить на реализацию 204 мероприятий по строительству, реконструкции, капитальному ремонту и ремонту объектов образования, культуры, спорта, коммунального хозяйства, приобретение жилых помещений, школьных автобусов, пожарной безопасности и т.д.</a:t>
            </a: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65776" algn="just" defTabSz="922210"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ноября 2022 года Законодательным Собранием Пермского края принят закон о приостановке распределения и предоставления Единой субсидии начиная с 2024 года. Высвободившиеся средства Единой субсидии в размере 70% будут направлены на увеличение расходов программы «Комфортный край» и 30% субсидии будут направлены на увеличение общего объема дотации на выравнивание бюджетной обеспеченности муниципальных образований.</a:t>
            </a:r>
          </a:p>
          <a:p>
            <a:pPr indent="265776" algn="just" defTabSz="922210">
              <a:defRPr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65776" algn="just" defTabSz="922210"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Справочно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объем средств Единой субсидии переданный в другие ИОГВ в 2022 году составил 751,5 млн руб. средства направлены в Министерство строительства ПК на строительство 12 школ и 3 детских садов, часть средств направлена в адресную инвестиционную программу на строительство школ в рамках концессионных соглашений 3 школы в г. Пермь и 4 школы в Пермском МО и на строительство Дворца культуры в г. Красновишерск, в Министерство спорта ПК на строительство Фока в г. Лысьве Кроме того, часть средств направлена на погашение кредиторской задолженности за топливно-энергетические ресурсы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Нытвенского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Гремячинского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ГО, а также на строительство газовой котельной в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Нытвенском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ГО. </a:t>
            </a:r>
          </a:p>
          <a:p>
            <a:pPr indent="265776" algn="just" defTabSz="922210">
              <a:defRPr/>
            </a:pP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в другие ИОГВ передано  657,2 млн руб. средства планируется направить Министерством строительства ПК на строительство 10 школ и 4 детских садов, часть средств на строительство школ по концессионным соглашениям (г. Пермь и Пермский МО) и в Министерство спорта ПК на строительство Фока в г. Лысьва и г. Березники. </a:t>
            </a:r>
          </a:p>
          <a:p>
            <a:pPr indent="265776" algn="just" defTabSz="922210">
              <a:defRPr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59770" algn="just" defTabSz="913814">
              <a:spcBef>
                <a:spcPts val="600"/>
              </a:spcBef>
              <a:defRPr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339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66750" y="-200025"/>
            <a:ext cx="8377238" cy="4711700"/>
          </a:xfrm>
          <a:ln>
            <a:solidFill>
              <a:schemeClr val="bg1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0" y="4463948"/>
            <a:ext cx="9937048" cy="3921157"/>
          </a:xfrm>
        </p:spPr>
        <p:txBody>
          <a:bodyPr/>
          <a:lstStyle/>
          <a:p>
            <a:pPr indent="324421" algn="just">
              <a:lnSpc>
                <a:spcPts val="1402"/>
              </a:lnSpc>
            </a:pP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A5D94-FFFC-4D6B-8807-F965490F7468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268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8525" y="-144463"/>
            <a:ext cx="8080375" cy="4545013"/>
          </a:xfrm>
          <a:ln w="9525">
            <a:solidFill>
              <a:schemeClr val="tx1">
                <a:lumMod val="50000"/>
                <a:lumOff val="50000"/>
              </a:schemeClr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203183" y="4457264"/>
            <a:ext cx="9554381" cy="3795152"/>
          </a:xfrm>
        </p:spPr>
        <p:txBody>
          <a:bodyPr/>
          <a:lstStyle/>
          <a:p>
            <a:pPr indent="326768" algn="just" defTabSz="924883">
              <a:lnSpc>
                <a:spcPts val="1411"/>
              </a:lnSpc>
              <a:spcBef>
                <a:spcPts val="404"/>
              </a:spcBef>
              <a:defRPr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</a:p>
          <a:p>
            <a:pPr indent="462442" algn="just" defTabSz="924883">
              <a:defRPr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39B09-D6AC-4F7A-94E7-A155B8DA2678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801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8525" y="-144463"/>
            <a:ext cx="8080375" cy="4545013"/>
          </a:xfrm>
          <a:ln w="9525">
            <a:solidFill>
              <a:schemeClr val="tx1">
                <a:lumMod val="50000"/>
                <a:lumOff val="50000"/>
              </a:schemeClr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203183" y="4457264"/>
            <a:ext cx="9554381" cy="3795152"/>
          </a:xfrm>
        </p:spPr>
        <p:txBody>
          <a:bodyPr/>
          <a:lstStyle/>
          <a:p>
            <a:pPr indent="326768" algn="just" defTabSz="924883">
              <a:lnSpc>
                <a:spcPts val="1411"/>
              </a:lnSpc>
              <a:spcBef>
                <a:spcPts val="404"/>
              </a:spcBef>
              <a:defRPr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</a:p>
          <a:p>
            <a:pPr indent="462442" algn="just" defTabSz="924883">
              <a:defRPr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39B09-D6AC-4F7A-94E7-A155B8DA2678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399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8525" y="-144463"/>
            <a:ext cx="8080375" cy="4545013"/>
          </a:xfrm>
          <a:ln w="9525">
            <a:solidFill>
              <a:schemeClr val="tx1">
                <a:lumMod val="50000"/>
                <a:lumOff val="50000"/>
              </a:schemeClr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203183" y="4457264"/>
            <a:ext cx="9554381" cy="3795152"/>
          </a:xfrm>
        </p:spPr>
        <p:txBody>
          <a:bodyPr/>
          <a:lstStyle/>
          <a:p>
            <a:pPr indent="326768" algn="just" defTabSz="924883">
              <a:lnSpc>
                <a:spcPts val="1411"/>
              </a:lnSpc>
              <a:spcBef>
                <a:spcPts val="404"/>
              </a:spcBef>
              <a:defRPr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</a:p>
          <a:p>
            <a:pPr indent="462442" algn="just" defTabSz="924883">
              <a:defRPr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39B09-D6AC-4F7A-94E7-A155B8DA2678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2015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8525" y="-144463"/>
            <a:ext cx="8080375" cy="4545013"/>
          </a:xfrm>
          <a:ln w="9525">
            <a:solidFill>
              <a:schemeClr val="tx1">
                <a:lumMod val="50000"/>
                <a:lumOff val="50000"/>
              </a:schemeClr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203183" y="4457264"/>
            <a:ext cx="9554381" cy="3795152"/>
          </a:xfrm>
        </p:spPr>
        <p:txBody>
          <a:bodyPr/>
          <a:lstStyle/>
          <a:p>
            <a:pPr indent="326768" algn="just" defTabSz="924883">
              <a:lnSpc>
                <a:spcPts val="1411"/>
              </a:lnSpc>
              <a:spcBef>
                <a:spcPts val="404"/>
              </a:spcBef>
              <a:defRPr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</a:p>
          <a:p>
            <a:pPr indent="462442" algn="just" defTabSz="924883">
              <a:defRPr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39B09-D6AC-4F7A-94E7-A155B8DA2678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568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4.sv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14.sv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14.svg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0898-D866-4783-AA49-CED15D26C66D}" type="datetime1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F1266-C2C8-4AE8-9833-44FF6C641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243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22AE8-088F-4F80-B510-06332B81C778}" type="datetime1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F1266-C2C8-4AE8-9833-44FF6C641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417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7B077-038A-4BAB-9084-CA7C3441C1CB}" type="datetime1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F1266-C2C8-4AE8-9833-44FF6C641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793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товка на 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DED7720-C76E-411F-A964-AA6B8F1E22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5257800"/>
            <a:ext cx="12192000" cy="16002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4EC3F0F-C019-4142-9A92-F65D26094B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45440" y="258763"/>
            <a:ext cx="447675" cy="833438"/>
          </a:xfrm>
          <a:prstGeom prst="rect">
            <a:avLst/>
          </a:prstGeom>
        </p:spPr>
      </p:pic>
      <p:sp>
        <p:nvSpPr>
          <p:cNvPr id="13" name="Текст 12" descr="текстовый блок с названием презентации на титуле" title="Название презентации — Титул">
            <a:extLst>
              <a:ext uri="{FF2B5EF4-FFF2-40B4-BE49-F238E27FC236}">
                <a16:creationId xmlns:a16="http://schemas.microsoft.com/office/drawing/2014/main" xmlns="" id="{B15F085A-FD81-45CB-8BB2-F891F7EA60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6075" y="1268413"/>
            <a:ext cx="11509375" cy="3779837"/>
          </a:xfrm>
        </p:spPr>
        <p:txBody>
          <a:bodyPr anchor="ctr">
            <a:noAutofit/>
          </a:bodyPr>
          <a:lstStyle>
            <a:lvl1pPr marL="0" indent="0">
              <a:buNone/>
              <a:defRPr>
                <a:latin typeface="PermianSlabSerifTypeface" panose="02000000000000000000" pitchFamily="50" charset="0"/>
              </a:defRPr>
            </a:lvl1pPr>
          </a:lstStyle>
          <a:p>
            <a:r>
              <a:rPr lang="ru-RU" sz="2800" dirty="0">
                <a:latin typeface="PermianSlabSerifTypeface" panose="02000000000000000000" pitchFamily="50" charset="0"/>
              </a:rPr>
              <a:t>Название презентации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xmlns="" id="{E09C13DB-58DE-4DC0-B324-14E7788668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6075" y="5745162"/>
            <a:ext cx="11509375" cy="38383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PermianSlabSerifTypeface" panose="02000000000000000000" pitchFamily="50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  <a:latin typeface="PermianSlabSerifTypeface" panose="02000000000000000000" pitchFamily="50" charset="0"/>
              </a:rPr>
              <a:t>Докладчик: Фамилия Имя Отчество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xmlns="" id="{F95E1ABD-8AF4-43F8-92A9-5F4ECC7912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776000" y="6530469"/>
            <a:ext cx="1079451" cy="209551"/>
          </a:xfrm>
        </p:spPr>
        <p:txBody>
          <a:bodyPr>
            <a:no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algn="r"/>
            <a:r>
              <a:rPr lang="ru-RU" sz="1000" dirty="0">
                <a:solidFill>
                  <a:schemeClr val="bg1"/>
                </a:solidFill>
                <a:latin typeface="PermianSerifTypeface" panose="02000000000000000000" pitchFamily="50" charset="0"/>
              </a:rPr>
              <a:t>Пермь 2021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D9197A4A-65F4-4534-98AE-9F66A62BE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75" y="6217394"/>
            <a:ext cx="10093325" cy="43180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+mn-lt"/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  <a:latin typeface="+mn-lt"/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r>
              <a:rPr lang="ru-RU" sz="1200" dirty="0">
                <a:solidFill>
                  <a:schemeClr val="bg1"/>
                </a:solidFill>
                <a:latin typeface="PermianSlabSerifTypeface" panose="02000000000000000000" pitchFamily="50" charset="0"/>
              </a:rPr>
              <a:t>занимаемая должность докладчика</a:t>
            </a:r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xmlns="" id="{93F712D2-53A1-4608-BF4F-E58F19347E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6000" y="474206"/>
            <a:ext cx="5580000" cy="509588"/>
          </a:xfrm>
        </p:spPr>
        <p:txBody>
          <a:bodyPr lIns="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200">
                <a:latin typeface="PermianSlabSerifTypeface" panose="02000000000000000000" pitchFamily="50" charset="0"/>
              </a:defRPr>
            </a:lvl1pPr>
            <a:lvl2pPr marL="457200" indent="0">
              <a:buNone/>
              <a:defRPr sz="1400">
                <a:latin typeface="PermianSlabSerifTypeface" panose="02000000000000000000" pitchFamily="50" charset="0"/>
              </a:defRPr>
            </a:lvl2pPr>
            <a:lvl3pPr marL="914400" indent="0">
              <a:buNone/>
              <a:defRPr sz="1400">
                <a:latin typeface="PermianSlabSerifTypeface" panose="02000000000000000000" pitchFamily="50" charset="0"/>
              </a:defRPr>
            </a:lvl3pPr>
            <a:lvl4pPr marL="1371600" indent="0">
              <a:buNone/>
              <a:defRPr sz="1400">
                <a:latin typeface="PermianSlabSerifTypeface" panose="02000000000000000000" pitchFamily="50" charset="0"/>
              </a:defRPr>
            </a:lvl4pPr>
            <a:lvl5pPr marL="1828800" indent="0">
              <a:buNone/>
              <a:defRPr sz="1400">
                <a:latin typeface="PermianSlabSerifTypeface" panose="02000000000000000000" pitchFamily="50" charset="0"/>
              </a:defRPr>
            </a:lvl5pPr>
          </a:lstStyle>
          <a:p>
            <a:r>
              <a:rPr lang="ru-RU" sz="1400" dirty="0">
                <a:solidFill>
                  <a:srgbClr val="1C2D38"/>
                </a:solidFill>
                <a:latin typeface="PermianSlabSerifTypeface" panose="02000000000000000000" pitchFamily="50" charset="0"/>
              </a:rPr>
              <a:t>МИНИСТЕРСТВО  ИНФОРМАЦИОННОГО РАЗВИТИЯ И СВЯЗИ</a:t>
            </a:r>
            <a:br>
              <a:rPr lang="ru-RU" sz="1400" dirty="0">
                <a:solidFill>
                  <a:srgbClr val="1C2D38"/>
                </a:solidFill>
                <a:latin typeface="PermianSlabSerifTypeface" panose="02000000000000000000" pitchFamily="50" charset="0"/>
              </a:rPr>
            </a:br>
            <a:r>
              <a:rPr lang="ru-RU" sz="1400" dirty="0">
                <a:solidFill>
                  <a:srgbClr val="1C2D38"/>
                </a:solidFill>
                <a:latin typeface="PermianSlabSerifTypeface" panose="02000000000000000000" pitchFamily="50" charset="0"/>
              </a:rPr>
              <a:t>ПЕРМСКОГО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12571887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 с нумерацие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подложка верх">
            <a:extLst>
              <a:ext uri="{FF2B5EF4-FFF2-40B4-BE49-F238E27FC236}">
                <a16:creationId xmlns:a16="http://schemas.microsoft.com/office/drawing/2014/main" xmlns="" id="{AEA7EE9A-F38D-40E1-A632-822664EEEE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825500"/>
          </a:xfrm>
          <a:prstGeom prst="rect">
            <a:avLst/>
          </a:prstGeom>
        </p:spPr>
      </p:pic>
      <p:pic>
        <p:nvPicPr>
          <p:cNvPr id="4" name="подложка низ">
            <a:extLst>
              <a:ext uri="{FF2B5EF4-FFF2-40B4-BE49-F238E27FC236}">
                <a16:creationId xmlns:a16="http://schemas.microsoft.com/office/drawing/2014/main" xmlns="" id="{5C4C3DBD-D134-48F9-B307-5F358F5C5A6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6432640"/>
            <a:ext cx="12192000" cy="431800"/>
          </a:xfrm>
          <a:prstGeom prst="rect">
            <a:avLst/>
          </a:prstGeom>
        </p:spPr>
      </p:pic>
      <p:sp>
        <p:nvSpPr>
          <p:cNvPr id="15" name="номер слайда">
            <a:extLst>
              <a:ext uri="{FF2B5EF4-FFF2-40B4-BE49-F238E27FC236}">
                <a16:creationId xmlns:a16="http://schemas.microsoft.com/office/drawing/2014/main" xmlns="" id="{B0192E9C-0587-46D7-B640-5DB8DCFDD1C2}"/>
              </a:ext>
            </a:extLst>
          </p:cNvPr>
          <p:cNvSpPr txBox="1"/>
          <p:nvPr userDrawn="1"/>
        </p:nvSpPr>
        <p:spPr>
          <a:xfrm>
            <a:off x="11569955" y="6538913"/>
            <a:ext cx="54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79A4F07-433A-49CF-9D7D-A63F9F1FBCD5}" type="slidenum">
              <a:rPr lang="ru-RU" sz="1200" smtClean="0">
                <a:solidFill>
                  <a:srgbClr val="FFFFFF"/>
                </a:solidFill>
              </a:rPr>
              <a:pPr algn="r"/>
              <a:t>‹#›</a:t>
            </a:fld>
            <a:endParaRPr lang="ru-RU" sz="1200" dirty="0">
              <a:solidFill>
                <a:srgbClr val="FFFFFF"/>
              </a:solidFill>
            </a:endParaRPr>
          </a:p>
        </p:txBody>
      </p:sp>
      <p:pic>
        <p:nvPicPr>
          <p:cNvPr id="6" name="герб">
            <a:extLst>
              <a:ext uri="{FF2B5EF4-FFF2-40B4-BE49-F238E27FC236}">
                <a16:creationId xmlns:a16="http://schemas.microsoft.com/office/drawing/2014/main" xmlns="" id="{42CD8C78-10A2-4C1F-940F-796B15D99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36689" y="6491469"/>
            <a:ext cx="180000" cy="318000"/>
          </a:xfrm>
          <a:prstGeom prst="rect">
            <a:avLst/>
          </a:prstGeom>
        </p:spPr>
      </p:pic>
      <p:sp>
        <p:nvSpPr>
          <p:cNvPr id="21" name="ОГВ">
            <a:extLst>
              <a:ext uri="{FF2B5EF4-FFF2-40B4-BE49-F238E27FC236}">
                <a16:creationId xmlns:a16="http://schemas.microsoft.com/office/drawing/2014/main" xmlns="" id="{AD1D463F-DBEB-45E4-97C4-FFE547832A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4558" y="6494443"/>
            <a:ext cx="2520950" cy="338137"/>
          </a:xfrm>
        </p:spPr>
        <p:txBody>
          <a:bodyPr anchor="ctr">
            <a:noAutofit/>
          </a:bodyPr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МИНИСТЕРСТВО ИНФОРМАЦИОННОГО РАЗВИТИЯ И СВЯЗИ ПЕРМСКОГО КРАЯ</a:t>
            </a:r>
          </a:p>
        </p:txBody>
      </p:sp>
      <p:sp>
        <p:nvSpPr>
          <p:cNvPr id="24" name="Заголовок слайда" descr="заголовок слайда">
            <a:extLst>
              <a:ext uri="{FF2B5EF4-FFF2-40B4-BE49-F238E27FC236}">
                <a16:creationId xmlns:a16="http://schemas.microsoft.com/office/drawing/2014/main" xmlns="" id="{D5FED76D-EFC9-4B34-9A58-87FF8189E2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5360" y="49213"/>
            <a:ext cx="11521280" cy="715962"/>
          </a:xfrm>
        </p:spPr>
        <p:txBody>
          <a:bodyPr anchor="ctr">
            <a:normAutofit/>
          </a:bodyPr>
          <a:lstStyle>
            <a:lvl1pPr>
              <a:defRPr sz="24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26" name="Область контента" descr="область контента">
            <a:extLst>
              <a:ext uri="{FF2B5EF4-FFF2-40B4-BE49-F238E27FC236}">
                <a16:creationId xmlns:a16="http://schemas.microsoft.com/office/drawing/2014/main" xmlns="" id="{623B89AF-1D16-46F5-8A69-E8DD306D616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5360" y="1700808"/>
            <a:ext cx="11521280" cy="4536504"/>
          </a:xfrm>
        </p:spPr>
        <p:txBody>
          <a:bodyPr>
            <a:noAutofit/>
          </a:bodyPr>
          <a:lstStyle>
            <a:lvl1pPr>
              <a:defRPr sz="2000">
                <a:solidFill>
                  <a:srgbClr val="1C2D38"/>
                </a:solidFill>
              </a:defRPr>
            </a:lvl1pPr>
            <a:lvl2pPr>
              <a:defRPr sz="2000">
                <a:solidFill>
                  <a:srgbClr val="1C2D38"/>
                </a:solidFill>
              </a:defRPr>
            </a:lvl2pPr>
            <a:lvl3pPr>
              <a:defRPr sz="2000">
                <a:solidFill>
                  <a:srgbClr val="1C2D38"/>
                </a:solidFill>
              </a:defRPr>
            </a:lvl3pPr>
            <a:lvl4pPr>
              <a:defRPr sz="2000">
                <a:solidFill>
                  <a:srgbClr val="1C2D38"/>
                </a:solidFill>
              </a:defRPr>
            </a:lvl4pPr>
            <a:lvl5pPr>
              <a:defRPr sz="2000">
                <a:solidFill>
                  <a:srgbClr val="1C2D3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7" name="Подзаголовок" descr="Подзаголовок">
            <a:extLst>
              <a:ext uri="{FF2B5EF4-FFF2-40B4-BE49-F238E27FC236}">
                <a16:creationId xmlns:a16="http://schemas.microsoft.com/office/drawing/2014/main" xmlns="" id="{D1F13F0F-6E92-474B-B9DC-AC03A2036CB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35360" y="1053108"/>
            <a:ext cx="11521280" cy="431800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1C2D38"/>
                </a:solidFill>
                <a:latin typeface="+mj-lt"/>
              </a:defRPr>
            </a:lvl1pPr>
            <a:lvl2pPr>
              <a:defRPr sz="2000">
                <a:solidFill>
                  <a:srgbClr val="1C2D38"/>
                </a:solidFill>
              </a:defRPr>
            </a:lvl2pPr>
            <a:lvl3pPr>
              <a:defRPr sz="2000">
                <a:solidFill>
                  <a:srgbClr val="1C2D38"/>
                </a:solidFill>
              </a:defRPr>
            </a:lvl3pPr>
            <a:lvl4pPr>
              <a:defRPr sz="2000">
                <a:solidFill>
                  <a:srgbClr val="1C2D38"/>
                </a:solidFill>
              </a:defRPr>
            </a:lvl4pPr>
            <a:lvl5pPr>
              <a:defRPr sz="2000">
                <a:solidFill>
                  <a:srgbClr val="1C2D38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9" name="Название презентации" descr="название презентации">
            <a:extLst>
              <a:ext uri="{FF2B5EF4-FFF2-40B4-BE49-F238E27FC236}">
                <a16:creationId xmlns:a16="http://schemas.microsoft.com/office/drawing/2014/main" xmlns="" id="{15544E8E-278C-4479-90A6-7CCF23A882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58350" y="6438293"/>
            <a:ext cx="5675300" cy="404788"/>
          </a:xfrm>
        </p:spPr>
        <p:txBody>
          <a:bodyPr anchor="ctr">
            <a:noAutofit/>
          </a:bodyPr>
          <a:lstStyle>
            <a:lvl1pPr algn="ctr"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1pPr>
            <a:lvl2pPr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2pPr>
            <a:lvl3pPr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3pPr>
            <a:lvl4pPr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4pPr>
            <a:lvl5pPr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5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00263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слайд с нумерацией текст без градиен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подложка верх">
            <a:extLst>
              <a:ext uri="{FF2B5EF4-FFF2-40B4-BE49-F238E27FC236}">
                <a16:creationId xmlns:a16="http://schemas.microsoft.com/office/drawing/2014/main" xmlns="" id="{AEA7EE9A-F38D-40E1-A632-822664EEEE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825500"/>
          </a:xfrm>
          <a:prstGeom prst="rect">
            <a:avLst/>
          </a:prstGeom>
        </p:spPr>
      </p:pic>
      <p:pic>
        <p:nvPicPr>
          <p:cNvPr id="4" name="подложка низ">
            <a:extLst>
              <a:ext uri="{FF2B5EF4-FFF2-40B4-BE49-F238E27FC236}">
                <a16:creationId xmlns:a16="http://schemas.microsoft.com/office/drawing/2014/main" xmlns="" id="{5C4C3DBD-D134-48F9-B307-5F358F5C5A6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6432640"/>
            <a:ext cx="12192000" cy="431800"/>
          </a:xfrm>
          <a:prstGeom prst="rect">
            <a:avLst/>
          </a:prstGeom>
        </p:spPr>
      </p:pic>
      <p:sp>
        <p:nvSpPr>
          <p:cNvPr id="15" name="номер слайда">
            <a:extLst>
              <a:ext uri="{FF2B5EF4-FFF2-40B4-BE49-F238E27FC236}">
                <a16:creationId xmlns:a16="http://schemas.microsoft.com/office/drawing/2014/main" xmlns="" id="{B0192E9C-0587-46D7-B640-5DB8DCFDD1C2}"/>
              </a:ext>
            </a:extLst>
          </p:cNvPr>
          <p:cNvSpPr txBox="1"/>
          <p:nvPr userDrawn="1"/>
        </p:nvSpPr>
        <p:spPr>
          <a:xfrm>
            <a:off x="11569955" y="6538913"/>
            <a:ext cx="54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79A4F07-433A-49CF-9D7D-A63F9F1FBCD5}" type="slidenum">
              <a:rPr lang="ru-RU" sz="1200" smtClean="0">
                <a:solidFill>
                  <a:srgbClr val="1C2D38"/>
                </a:solidFill>
              </a:rPr>
              <a:t>‹#›</a:t>
            </a:fld>
            <a:endParaRPr lang="ru-RU" sz="1200" dirty="0">
              <a:solidFill>
                <a:srgbClr val="1C2D38"/>
              </a:solidFill>
            </a:endParaRPr>
          </a:p>
        </p:txBody>
      </p:sp>
      <p:pic>
        <p:nvPicPr>
          <p:cNvPr id="6" name="герб">
            <a:extLst>
              <a:ext uri="{FF2B5EF4-FFF2-40B4-BE49-F238E27FC236}">
                <a16:creationId xmlns:a16="http://schemas.microsoft.com/office/drawing/2014/main" xmlns="" id="{42CD8C78-10A2-4C1F-940F-796B15D99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36689" y="6491469"/>
            <a:ext cx="180000" cy="318000"/>
          </a:xfrm>
          <a:prstGeom prst="rect">
            <a:avLst/>
          </a:prstGeom>
        </p:spPr>
      </p:pic>
      <p:sp>
        <p:nvSpPr>
          <p:cNvPr id="21" name="ОГВ">
            <a:extLst>
              <a:ext uri="{FF2B5EF4-FFF2-40B4-BE49-F238E27FC236}">
                <a16:creationId xmlns:a16="http://schemas.microsoft.com/office/drawing/2014/main" xmlns="" id="{AD1D463F-DBEB-45E4-97C4-FFE547832A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4558" y="6494443"/>
            <a:ext cx="2520950" cy="338137"/>
          </a:xfrm>
        </p:spPr>
        <p:txBody>
          <a:bodyPr anchor="ctr">
            <a:noAutofit/>
          </a:bodyPr>
          <a:lstStyle>
            <a:lvl1pPr>
              <a:defRPr sz="800">
                <a:solidFill>
                  <a:srgbClr val="1C2D38"/>
                </a:solidFill>
                <a:latin typeface="+mj-lt"/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МИНИСТЕРСТВО ИНФОРМАЦИОННОГО РАЗВИТИЯ И СВЯЗИ ПЕРМСКОГО КРАЯ</a:t>
            </a:r>
          </a:p>
        </p:txBody>
      </p:sp>
      <p:sp>
        <p:nvSpPr>
          <p:cNvPr id="24" name="Заголовок слайда" descr="заголовок слайда">
            <a:extLst>
              <a:ext uri="{FF2B5EF4-FFF2-40B4-BE49-F238E27FC236}">
                <a16:creationId xmlns:a16="http://schemas.microsoft.com/office/drawing/2014/main" xmlns="" id="{D5FED76D-EFC9-4B34-9A58-87FF8189E2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5360" y="49213"/>
            <a:ext cx="11521280" cy="715962"/>
          </a:xfrm>
        </p:spPr>
        <p:txBody>
          <a:bodyPr anchor="ctr">
            <a:normAutofit/>
          </a:bodyPr>
          <a:lstStyle>
            <a:lvl1pPr>
              <a:defRPr sz="2400">
                <a:solidFill>
                  <a:srgbClr val="1C2D38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26" name="Область контента" descr="область контента">
            <a:extLst>
              <a:ext uri="{FF2B5EF4-FFF2-40B4-BE49-F238E27FC236}">
                <a16:creationId xmlns:a16="http://schemas.microsoft.com/office/drawing/2014/main" xmlns="" id="{623B89AF-1D16-46F5-8A69-E8DD306D616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5360" y="1700808"/>
            <a:ext cx="11521280" cy="4536504"/>
          </a:xfrm>
        </p:spPr>
        <p:txBody>
          <a:bodyPr>
            <a:noAutofit/>
          </a:bodyPr>
          <a:lstStyle>
            <a:lvl1pPr>
              <a:defRPr sz="2000">
                <a:solidFill>
                  <a:srgbClr val="1C2D38"/>
                </a:solidFill>
              </a:defRPr>
            </a:lvl1pPr>
            <a:lvl2pPr>
              <a:defRPr sz="2000">
                <a:solidFill>
                  <a:srgbClr val="1C2D38"/>
                </a:solidFill>
              </a:defRPr>
            </a:lvl2pPr>
            <a:lvl3pPr>
              <a:defRPr sz="2000">
                <a:solidFill>
                  <a:srgbClr val="1C2D38"/>
                </a:solidFill>
              </a:defRPr>
            </a:lvl3pPr>
            <a:lvl4pPr>
              <a:defRPr sz="2000">
                <a:solidFill>
                  <a:srgbClr val="1C2D38"/>
                </a:solidFill>
              </a:defRPr>
            </a:lvl4pPr>
            <a:lvl5pPr>
              <a:defRPr sz="2000">
                <a:solidFill>
                  <a:srgbClr val="1C2D3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7" name="Подзаголовок" descr="Подзаголовок">
            <a:extLst>
              <a:ext uri="{FF2B5EF4-FFF2-40B4-BE49-F238E27FC236}">
                <a16:creationId xmlns:a16="http://schemas.microsoft.com/office/drawing/2014/main" xmlns="" id="{D1F13F0F-6E92-474B-B9DC-AC03A2036CB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35360" y="1053108"/>
            <a:ext cx="11521280" cy="431800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1C2D38"/>
                </a:solidFill>
                <a:latin typeface="+mj-lt"/>
              </a:defRPr>
            </a:lvl1pPr>
            <a:lvl2pPr>
              <a:defRPr sz="2000">
                <a:solidFill>
                  <a:srgbClr val="1C2D38"/>
                </a:solidFill>
              </a:defRPr>
            </a:lvl2pPr>
            <a:lvl3pPr>
              <a:defRPr sz="2000">
                <a:solidFill>
                  <a:srgbClr val="1C2D38"/>
                </a:solidFill>
              </a:defRPr>
            </a:lvl3pPr>
            <a:lvl4pPr>
              <a:defRPr sz="2000">
                <a:solidFill>
                  <a:srgbClr val="1C2D38"/>
                </a:solidFill>
              </a:defRPr>
            </a:lvl4pPr>
            <a:lvl5pPr>
              <a:defRPr sz="2000">
                <a:solidFill>
                  <a:srgbClr val="1C2D38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9" name="Название презентации" descr="название презентации">
            <a:extLst>
              <a:ext uri="{FF2B5EF4-FFF2-40B4-BE49-F238E27FC236}">
                <a16:creationId xmlns:a16="http://schemas.microsoft.com/office/drawing/2014/main" xmlns="" id="{15544E8E-278C-4479-90A6-7CCF23A882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58350" y="6438293"/>
            <a:ext cx="5675300" cy="404788"/>
          </a:xfrm>
          <a:noFill/>
        </p:spPr>
        <p:txBody>
          <a:bodyPr anchor="ctr">
            <a:noAutofit/>
          </a:bodyPr>
          <a:lstStyle>
            <a:lvl1pPr algn="ctr">
              <a:defRPr sz="1000">
                <a:solidFill>
                  <a:srgbClr val="1C2D38"/>
                </a:solidFill>
                <a:latin typeface="PermianSerifTypeface" panose="02000000000000000000" pitchFamily="50" charset="0"/>
              </a:defRPr>
            </a:lvl1pPr>
            <a:lvl2pPr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2pPr>
            <a:lvl3pPr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3pPr>
            <a:lvl4pPr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4pPr>
            <a:lvl5pPr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5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63463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слайд с нумерацией текст без градиен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">
            <a:extLst>
              <a:ext uri="{FF2B5EF4-FFF2-40B4-BE49-F238E27FC236}">
                <a16:creationId xmlns:a16="http://schemas.microsoft.com/office/drawing/2014/main" xmlns="" id="{B0192E9C-0587-46D7-B640-5DB8DCFDD1C2}"/>
              </a:ext>
            </a:extLst>
          </p:cNvPr>
          <p:cNvSpPr txBox="1"/>
          <p:nvPr userDrawn="1"/>
        </p:nvSpPr>
        <p:spPr>
          <a:xfrm>
            <a:off x="11569955" y="6538913"/>
            <a:ext cx="54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79A4F07-433A-49CF-9D7D-A63F9F1FBCD5}" type="slidenum">
              <a:rPr lang="ru-RU" sz="1200" smtClean="0">
                <a:solidFill>
                  <a:srgbClr val="1C2D38"/>
                </a:solidFill>
              </a:rPr>
              <a:pPr algn="r"/>
              <a:t>‹#›</a:t>
            </a:fld>
            <a:endParaRPr lang="ru-RU" sz="1200" dirty="0">
              <a:solidFill>
                <a:srgbClr val="1C2D38"/>
              </a:solidFill>
            </a:endParaRPr>
          </a:p>
        </p:txBody>
      </p:sp>
      <p:pic>
        <p:nvPicPr>
          <p:cNvPr id="6" name="герб">
            <a:extLst>
              <a:ext uri="{FF2B5EF4-FFF2-40B4-BE49-F238E27FC236}">
                <a16:creationId xmlns:a16="http://schemas.microsoft.com/office/drawing/2014/main" xmlns="" id="{42CD8C78-10A2-4C1F-940F-796B15D995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36689" y="6491469"/>
            <a:ext cx="180000" cy="318000"/>
          </a:xfrm>
          <a:prstGeom prst="rect">
            <a:avLst/>
          </a:prstGeom>
        </p:spPr>
      </p:pic>
      <p:sp>
        <p:nvSpPr>
          <p:cNvPr id="21" name="ОГВ">
            <a:extLst>
              <a:ext uri="{FF2B5EF4-FFF2-40B4-BE49-F238E27FC236}">
                <a16:creationId xmlns:a16="http://schemas.microsoft.com/office/drawing/2014/main" xmlns="" id="{AD1D463F-DBEB-45E4-97C4-FFE547832A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4558" y="6494443"/>
            <a:ext cx="2520950" cy="338137"/>
          </a:xfrm>
        </p:spPr>
        <p:txBody>
          <a:bodyPr anchor="ctr">
            <a:noAutofit/>
          </a:bodyPr>
          <a:lstStyle>
            <a:lvl1pPr>
              <a:defRPr sz="800">
                <a:solidFill>
                  <a:srgbClr val="1C2D38"/>
                </a:solidFill>
                <a:latin typeface="+mj-lt"/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МИНИСТЕРСТВО ИНФОРМАЦИОННОГО РАЗВИТИЯ И СВЯЗИ ПЕРМСКОГО КРАЯ</a:t>
            </a:r>
          </a:p>
        </p:txBody>
      </p:sp>
      <p:sp>
        <p:nvSpPr>
          <p:cNvPr id="26" name="Область контента" descr="область контента">
            <a:extLst>
              <a:ext uri="{FF2B5EF4-FFF2-40B4-BE49-F238E27FC236}">
                <a16:creationId xmlns:a16="http://schemas.microsoft.com/office/drawing/2014/main" xmlns="" id="{623B89AF-1D16-46F5-8A69-E8DD306D616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5360" y="1442182"/>
            <a:ext cx="11521280" cy="4536504"/>
          </a:xfrm>
        </p:spPr>
        <p:txBody>
          <a:bodyPr>
            <a:noAutofit/>
          </a:bodyPr>
          <a:lstStyle>
            <a:lvl1pPr>
              <a:defRPr sz="2000">
                <a:solidFill>
                  <a:srgbClr val="1C2D38"/>
                </a:solidFill>
              </a:defRPr>
            </a:lvl1pPr>
            <a:lvl2pPr>
              <a:defRPr sz="2000">
                <a:solidFill>
                  <a:srgbClr val="1C2D38"/>
                </a:solidFill>
              </a:defRPr>
            </a:lvl2pPr>
            <a:lvl3pPr>
              <a:defRPr sz="2000">
                <a:solidFill>
                  <a:srgbClr val="1C2D38"/>
                </a:solidFill>
              </a:defRPr>
            </a:lvl3pPr>
            <a:lvl4pPr>
              <a:defRPr sz="2000">
                <a:solidFill>
                  <a:srgbClr val="1C2D38"/>
                </a:solidFill>
              </a:defRPr>
            </a:lvl4pPr>
            <a:lvl5pPr>
              <a:defRPr sz="2000">
                <a:solidFill>
                  <a:srgbClr val="1C2D3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7" name="Подзаголовок" descr="Подзаголовок">
            <a:extLst>
              <a:ext uri="{FF2B5EF4-FFF2-40B4-BE49-F238E27FC236}">
                <a16:creationId xmlns:a16="http://schemas.microsoft.com/office/drawing/2014/main" xmlns="" id="{D1F13F0F-6E92-474B-B9DC-AC03A2036CB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35360" y="794482"/>
            <a:ext cx="11521280" cy="431800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1C2D38"/>
                </a:solidFill>
                <a:latin typeface="+mj-lt"/>
              </a:defRPr>
            </a:lvl1pPr>
            <a:lvl2pPr>
              <a:defRPr sz="2000">
                <a:solidFill>
                  <a:srgbClr val="1C2D38"/>
                </a:solidFill>
              </a:defRPr>
            </a:lvl2pPr>
            <a:lvl3pPr>
              <a:defRPr sz="2000">
                <a:solidFill>
                  <a:srgbClr val="1C2D38"/>
                </a:solidFill>
              </a:defRPr>
            </a:lvl3pPr>
            <a:lvl4pPr>
              <a:defRPr sz="2000">
                <a:solidFill>
                  <a:srgbClr val="1C2D38"/>
                </a:solidFill>
              </a:defRPr>
            </a:lvl4pPr>
            <a:lvl5pPr>
              <a:defRPr sz="2000">
                <a:solidFill>
                  <a:srgbClr val="1C2D38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9" name="Название презентации" descr="название презентации">
            <a:extLst>
              <a:ext uri="{FF2B5EF4-FFF2-40B4-BE49-F238E27FC236}">
                <a16:creationId xmlns:a16="http://schemas.microsoft.com/office/drawing/2014/main" xmlns="" id="{15544E8E-278C-4479-90A6-7CCF23A882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58350" y="6438293"/>
            <a:ext cx="5675300" cy="404788"/>
          </a:xfrm>
          <a:noFill/>
        </p:spPr>
        <p:txBody>
          <a:bodyPr anchor="ctr">
            <a:noAutofit/>
          </a:bodyPr>
          <a:lstStyle>
            <a:lvl1pPr algn="ctr">
              <a:defRPr sz="1000">
                <a:solidFill>
                  <a:srgbClr val="1C2D38"/>
                </a:solidFill>
                <a:latin typeface="PermianSerifTypeface" panose="02000000000000000000" pitchFamily="50" charset="0"/>
              </a:defRPr>
            </a:lvl1pPr>
            <a:lvl2pPr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2pPr>
            <a:lvl3pPr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3pPr>
            <a:lvl4pPr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4pPr>
            <a:lvl5pPr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5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5170E329-3C85-46F7-8270-99CD00FC8872}"/>
              </a:ext>
            </a:extLst>
          </p:cNvPr>
          <p:cNvCxnSpPr/>
          <p:nvPr userDrawn="1"/>
        </p:nvCxnSpPr>
        <p:spPr>
          <a:xfrm>
            <a:off x="0" y="6381328"/>
            <a:ext cx="12192000" cy="0"/>
          </a:xfrm>
          <a:prstGeom prst="line">
            <a:avLst/>
          </a:prstGeom>
          <a:ln w="12700">
            <a:solidFill>
              <a:srgbClr val="1C2D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99547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нумерацие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подложка верх">
            <a:extLst>
              <a:ext uri="{FF2B5EF4-FFF2-40B4-BE49-F238E27FC236}">
                <a16:creationId xmlns:a16="http://schemas.microsoft.com/office/drawing/2014/main" xmlns="" id="{AEA7EE9A-F38D-40E1-A632-822664EEEE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825500"/>
          </a:xfrm>
          <a:prstGeom prst="rect">
            <a:avLst/>
          </a:prstGeom>
        </p:spPr>
      </p:pic>
      <p:pic>
        <p:nvPicPr>
          <p:cNvPr id="4" name="подложка низ">
            <a:extLst>
              <a:ext uri="{FF2B5EF4-FFF2-40B4-BE49-F238E27FC236}">
                <a16:creationId xmlns:a16="http://schemas.microsoft.com/office/drawing/2014/main" xmlns="" id="{5C4C3DBD-D134-48F9-B307-5F358F5C5A6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6432640"/>
            <a:ext cx="12192000" cy="431800"/>
          </a:xfrm>
          <a:prstGeom prst="rect">
            <a:avLst/>
          </a:prstGeom>
        </p:spPr>
      </p:pic>
      <p:sp>
        <p:nvSpPr>
          <p:cNvPr id="15" name="номер слайда">
            <a:extLst>
              <a:ext uri="{FF2B5EF4-FFF2-40B4-BE49-F238E27FC236}">
                <a16:creationId xmlns:a16="http://schemas.microsoft.com/office/drawing/2014/main" xmlns="" id="{B0192E9C-0587-46D7-B640-5DB8DCFDD1C2}"/>
              </a:ext>
            </a:extLst>
          </p:cNvPr>
          <p:cNvSpPr txBox="1"/>
          <p:nvPr userDrawn="1"/>
        </p:nvSpPr>
        <p:spPr>
          <a:xfrm>
            <a:off x="11569955" y="6538913"/>
            <a:ext cx="54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79A4F07-433A-49CF-9D7D-A63F9F1FBCD5}" type="slidenum">
              <a:rPr lang="ru-RU" sz="1200" smtClean="0">
                <a:solidFill>
                  <a:srgbClr val="FFFFFF"/>
                </a:solidFill>
              </a:rPr>
              <a:pPr algn="r"/>
              <a:t>‹#›</a:t>
            </a:fld>
            <a:endParaRPr lang="ru-RU" sz="1200" dirty="0">
              <a:solidFill>
                <a:srgbClr val="FFFFFF"/>
              </a:solidFill>
            </a:endParaRPr>
          </a:p>
        </p:txBody>
      </p:sp>
      <p:pic>
        <p:nvPicPr>
          <p:cNvPr id="6" name="герб">
            <a:extLst>
              <a:ext uri="{FF2B5EF4-FFF2-40B4-BE49-F238E27FC236}">
                <a16:creationId xmlns:a16="http://schemas.microsoft.com/office/drawing/2014/main" xmlns="" id="{42CD8C78-10A2-4C1F-940F-796B15D99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36689" y="6491469"/>
            <a:ext cx="180000" cy="318000"/>
          </a:xfrm>
          <a:prstGeom prst="rect">
            <a:avLst/>
          </a:prstGeom>
        </p:spPr>
      </p:pic>
      <p:sp>
        <p:nvSpPr>
          <p:cNvPr id="21" name="ОГВ">
            <a:extLst>
              <a:ext uri="{FF2B5EF4-FFF2-40B4-BE49-F238E27FC236}">
                <a16:creationId xmlns:a16="http://schemas.microsoft.com/office/drawing/2014/main" xmlns="" id="{AD1D463F-DBEB-45E4-97C4-FFE547832A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4558" y="6494443"/>
            <a:ext cx="2520950" cy="338137"/>
          </a:xfrm>
        </p:spPr>
        <p:txBody>
          <a:bodyPr anchor="ctr">
            <a:noAutofit/>
          </a:bodyPr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МИНИСТЕРСТВО ИНФОРМАЦИОННОГО РАЗВИТИЯ И СВЯЗИ ПЕРМСКОГО КРАЯ</a:t>
            </a:r>
          </a:p>
        </p:txBody>
      </p:sp>
      <p:sp>
        <p:nvSpPr>
          <p:cNvPr id="24" name="Заголовок слайда" descr="заголовок слайда">
            <a:extLst>
              <a:ext uri="{FF2B5EF4-FFF2-40B4-BE49-F238E27FC236}">
                <a16:creationId xmlns:a16="http://schemas.microsoft.com/office/drawing/2014/main" xmlns="" id="{D5FED76D-EFC9-4B34-9A58-87FF8189E2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5360" y="49213"/>
            <a:ext cx="11521280" cy="715962"/>
          </a:xfrm>
        </p:spPr>
        <p:txBody>
          <a:bodyPr anchor="ctr">
            <a:normAutofit/>
          </a:bodyPr>
          <a:lstStyle>
            <a:lvl1pPr>
              <a:defRPr sz="24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26" name="Область контента" descr="область контента">
            <a:extLst>
              <a:ext uri="{FF2B5EF4-FFF2-40B4-BE49-F238E27FC236}">
                <a16:creationId xmlns:a16="http://schemas.microsoft.com/office/drawing/2014/main" xmlns="" id="{623B89AF-1D16-46F5-8A69-E8DD306D616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5360" y="1700808"/>
            <a:ext cx="11521280" cy="4536504"/>
          </a:xfrm>
        </p:spPr>
        <p:txBody>
          <a:bodyPr>
            <a:noAutofit/>
          </a:bodyPr>
          <a:lstStyle>
            <a:lvl1pPr>
              <a:defRPr sz="2000">
                <a:solidFill>
                  <a:srgbClr val="1C2D38"/>
                </a:solidFill>
              </a:defRPr>
            </a:lvl1pPr>
            <a:lvl2pPr>
              <a:defRPr sz="2000">
                <a:solidFill>
                  <a:srgbClr val="1C2D38"/>
                </a:solidFill>
              </a:defRPr>
            </a:lvl2pPr>
            <a:lvl3pPr>
              <a:defRPr sz="2000">
                <a:solidFill>
                  <a:srgbClr val="1C2D38"/>
                </a:solidFill>
              </a:defRPr>
            </a:lvl3pPr>
            <a:lvl4pPr>
              <a:defRPr sz="2000">
                <a:solidFill>
                  <a:srgbClr val="1C2D38"/>
                </a:solidFill>
              </a:defRPr>
            </a:lvl4pPr>
            <a:lvl5pPr>
              <a:defRPr sz="2000">
                <a:solidFill>
                  <a:srgbClr val="1C2D3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7" name="Подзаголовок" descr="Подзаголовок">
            <a:extLst>
              <a:ext uri="{FF2B5EF4-FFF2-40B4-BE49-F238E27FC236}">
                <a16:creationId xmlns:a16="http://schemas.microsoft.com/office/drawing/2014/main" xmlns="" id="{D1F13F0F-6E92-474B-B9DC-AC03A2036CB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35360" y="1053108"/>
            <a:ext cx="11521280" cy="431800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1C2D38"/>
                </a:solidFill>
                <a:latin typeface="+mj-lt"/>
              </a:defRPr>
            </a:lvl1pPr>
            <a:lvl2pPr>
              <a:defRPr sz="2000">
                <a:solidFill>
                  <a:srgbClr val="1C2D38"/>
                </a:solidFill>
              </a:defRPr>
            </a:lvl2pPr>
            <a:lvl3pPr>
              <a:defRPr sz="2000">
                <a:solidFill>
                  <a:srgbClr val="1C2D38"/>
                </a:solidFill>
              </a:defRPr>
            </a:lvl3pPr>
            <a:lvl4pPr>
              <a:defRPr sz="2000">
                <a:solidFill>
                  <a:srgbClr val="1C2D38"/>
                </a:solidFill>
              </a:defRPr>
            </a:lvl4pPr>
            <a:lvl5pPr>
              <a:defRPr sz="2000">
                <a:solidFill>
                  <a:srgbClr val="1C2D38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9" name="Название презентации" descr="название презентации">
            <a:extLst>
              <a:ext uri="{FF2B5EF4-FFF2-40B4-BE49-F238E27FC236}">
                <a16:creationId xmlns:a16="http://schemas.microsoft.com/office/drawing/2014/main" xmlns="" id="{15544E8E-278C-4479-90A6-7CCF23A882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58350" y="6438293"/>
            <a:ext cx="5675300" cy="404788"/>
          </a:xfrm>
        </p:spPr>
        <p:txBody>
          <a:bodyPr anchor="ctr">
            <a:noAutofit/>
          </a:bodyPr>
          <a:lstStyle>
            <a:lvl1pPr algn="ctr"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1pPr>
            <a:lvl2pPr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2pPr>
            <a:lvl3pPr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3pPr>
            <a:lvl4pPr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4pPr>
            <a:lvl5pPr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5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168790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лайд с нумерацией текст без градиен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подложка верх">
            <a:extLst>
              <a:ext uri="{FF2B5EF4-FFF2-40B4-BE49-F238E27FC236}">
                <a16:creationId xmlns:a16="http://schemas.microsoft.com/office/drawing/2014/main" xmlns="" id="{AEA7EE9A-F38D-40E1-A632-822664EEEE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825500"/>
          </a:xfrm>
          <a:prstGeom prst="rect">
            <a:avLst/>
          </a:prstGeom>
        </p:spPr>
      </p:pic>
      <p:pic>
        <p:nvPicPr>
          <p:cNvPr id="4" name="подложка низ">
            <a:extLst>
              <a:ext uri="{FF2B5EF4-FFF2-40B4-BE49-F238E27FC236}">
                <a16:creationId xmlns:a16="http://schemas.microsoft.com/office/drawing/2014/main" xmlns="" id="{5C4C3DBD-D134-48F9-B307-5F358F5C5A6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6432640"/>
            <a:ext cx="12192000" cy="431800"/>
          </a:xfrm>
          <a:prstGeom prst="rect">
            <a:avLst/>
          </a:prstGeom>
        </p:spPr>
      </p:pic>
      <p:sp>
        <p:nvSpPr>
          <p:cNvPr id="15" name="номер слайда">
            <a:extLst>
              <a:ext uri="{FF2B5EF4-FFF2-40B4-BE49-F238E27FC236}">
                <a16:creationId xmlns:a16="http://schemas.microsoft.com/office/drawing/2014/main" xmlns="" id="{B0192E9C-0587-46D7-B640-5DB8DCFDD1C2}"/>
              </a:ext>
            </a:extLst>
          </p:cNvPr>
          <p:cNvSpPr txBox="1"/>
          <p:nvPr userDrawn="1"/>
        </p:nvSpPr>
        <p:spPr>
          <a:xfrm>
            <a:off x="11569955" y="6538913"/>
            <a:ext cx="54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79A4F07-433A-49CF-9D7D-A63F9F1FBCD5}" type="slidenum">
              <a:rPr lang="ru-RU" sz="1200" smtClean="0">
                <a:solidFill>
                  <a:srgbClr val="1C2D38"/>
                </a:solidFill>
              </a:rPr>
              <a:pPr algn="r"/>
              <a:t>‹#›</a:t>
            </a:fld>
            <a:endParaRPr lang="ru-RU" sz="1200" dirty="0">
              <a:solidFill>
                <a:srgbClr val="1C2D38"/>
              </a:solidFill>
            </a:endParaRPr>
          </a:p>
        </p:txBody>
      </p:sp>
      <p:pic>
        <p:nvPicPr>
          <p:cNvPr id="6" name="герб">
            <a:extLst>
              <a:ext uri="{FF2B5EF4-FFF2-40B4-BE49-F238E27FC236}">
                <a16:creationId xmlns:a16="http://schemas.microsoft.com/office/drawing/2014/main" xmlns="" id="{42CD8C78-10A2-4C1F-940F-796B15D99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36689" y="6491469"/>
            <a:ext cx="180000" cy="318000"/>
          </a:xfrm>
          <a:prstGeom prst="rect">
            <a:avLst/>
          </a:prstGeom>
        </p:spPr>
      </p:pic>
      <p:sp>
        <p:nvSpPr>
          <p:cNvPr id="21" name="ОГВ">
            <a:extLst>
              <a:ext uri="{FF2B5EF4-FFF2-40B4-BE49-F238E27FC236}">
                <a16:creationId xmlns:a16="http://schemas.microsoft.com/office/drawing/2014/main" xmlns="" id="{AD1D463F-DBEB-45E4-97C4-FFE547832A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4558" y="6494443"/>
            <a:ext cx="2520950" cy="338137"/>
          </a:xfrm>
        </p:spPr>
        <p:txBody>
          <a:bodyPr anchor="ctr">
            <a:noAutofit/>
          </a:bodyPr>
          <a:lstStyle>
            <a:lvl1pPr>
              <a:defRPr sz="800">
                <a:solidFill>
                  <a:srgbClr val="1C2D38"/>
                </a:solidFill>
                <a:latin typeface="+mj-lt"/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МИНИСТЕРСТВО ИНФОРМАЦИОННОГО РАЗВИТИЯ И СВЯЗИ ПЕРМСКОГО КРАЯ</a:t>
            </a:r>
          </a:p>
        </p:txBody>
      </p:sp>
      <p:sp>
        <p:nvSpPr>
          <p:cNvPr id="24" name="Заголовок слайда" descr="заголовок слайда">
            <a:extLst>
              <a:ext uri="{FF2B5EF4-FFF2-40B4-BE49-F238E27FC236}">
                <a16:creationId xmlns:a16="http://schemas.microsoft.com/office/drawing/2014/main" xmlns="" id="{D5FED76D-EFC9-4B34-9A58-87FF8189E2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5360" y="49213"/>
            <a:ext cx="11521280" cy="715962"/>
          </a:xfrm>
        </p:spPr>
        <p:txBody>
          <a:bodyPr anchor="ctr">
            <a:normAutofit/>
          </a:bodyPr>
          <a:lstStyle>
            <a:lvl1pPr>
              <a:defRPr sz="2400">
                <a:solidFill>
                  <a:srgbClr val="1C2D38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26" name="Область контента" descr="область контента">
            <a:extLst>
              <a:ext uri="{FF2B5EF4-FFF2-40B4-BE49-F238E27FC236}">
                <a16:creationId xmlns:a16="http://schemas.microsoft.com/office/drawing/2014/main" xmlns="" id="{623B89AF-1D16-46F5-8A69-E8DD306D616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5360" y="1700808"/>
            <a:ext cx="11521280" cy="4536504"/>
          </a:xfrm>
        </p:spPr>
        <p:txBody>
          <a:bodyPr>
            <a:noAutofit/>
          </a:bodyPr>
          <a:lstStyle>
            <a:lvl1pPr>
              <a:defRPr sz="2000">
                <a:solidFill>
                  <a:srgbClr val="1C2D38"/>
                </a:solidFill>
              </a:defRPr>
            </a:lvl1pPr>
            <a:lvl2pPr>
              <a:defRPr sz="2000">
                <a:solidFill>
                  <a:srgbClr val="1C2D38"/>
                </a:solidFill>
              </a:defRPr>
            </a:lvl2pPr>
            <a:lvl3pPr>
              <a:defRPr sz="2000">
                <a:solidFill>
                  <a:srgbClr val="1C2D38"/>
                </a:solidFill>
              </a:defRPr>
            </a:lvl3pPr>
            <a:lvl4pPr>
              <a:defRPr sz="2000">
                <a:solidFill>
                  <a:srgbClr val="1C2D38"/>
                </a:solidFill>
              </a:defRPr>
            </a:lvl4pPr>
            <a:lvl5pPr>
              <a:defRPr sz="2000">
                <a:solidFill>
                  <a:srgbClr val="1C2D3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7" name="Подзаголовок" descr="Подзаголовок">
            <a:extLst>
              <a:ext uri="{FF2B5EF4-FFF2-40B4-BE49-F238E27FC236}">
                <a16:creationId xmlns:a16="http://schemas.microsoft.com/office/drawing/2014/main" xmlns="" id="{D1F13F0F-6E92-474B-B9DC-AC03A2036CB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35360" y="1053108"/>
            <a:ext cx="11521280" cy="431800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1C2D38"/>
                </a:solidFill>
                <a:latin typeface="+mj-lt"/>
              </a:defRPr>
            </a:lvl1pPr>
            <a:lvl2pPr>
              <a:defRPr sz="2000">
                <a:solidFill>
                  <a:srgbClr val="1C2D38"/>
                </a:solidFill>
              </a:defRPr>
            </a:lvl2pPr>
            <a:lvl3pPr>
              <a:defRPr sz="2000">
                <a:solidFill>
                  <a:srgbClr val="1C2D38"/>
                </a:solidFill>
              </a:defRPr>
            </a:lvl3pPr>
            <a:lvl4pPr>
              <a:defRPr sz="2000">
                <a:solidFill>
                  <a:srgbClr val="1C2D38"/>
                </a:solidFill>
              </a:defRPr>
            </a:lvl4pPr>
            <a:lvl5pPr>
              <a:defRPr sz="2000">
                <a:solidFill>
                  <a:srgbClr val="1C2D38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9" name="Название презентации" descr="название презентации">
            <a:extLst>
              <a:ext uri="{FF2B5EF4-FFF2-40B4-BE49-F238E27FC236}">
                <a16:creationId xmlns:a16="http://schemas.microsoft.com/office/drawing/2014/main" xmlns="" id="{15544E8E-278C-4479-90A6-7CCF23A882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58350" y="6438293"/>
            <a:ext cx="5675300" cy="404788"/>
          </a:xfrm>
          <a:noFill/>
        </p:spPr>
        <p:txBody>
          <a:bodyPr anchor="ctr">
            <a:noAutofit/>
          </a:bodyPr>
          <a:lstStyle>
            <a:lvl1pPr algn="ctr">
              <a:defRPr sz="1000">
                <a:solidFill>
                  <a:srgbClr val="1C2D38"/>
                </a:solidFill>
                <a:latin typeface="PermianSerifTypeface" panose="02000000000000000000" pitchFamily="50" charset="0"/>
              </a:defRPr>
            </a:lvl1pPr>
            <a:lvl2pPr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2pPr>
            <a:lvl3pPr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3pPr>
            <a:lvl4pPr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4pPr>
            <a:lvl5pPr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5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908759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лайд с нумерацией текст без градиен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">
            <a:extLst>
              <a:ext uri="{FF2B5EF4-FFF2-40B4-BE49-F238E27FC236}">
                <a16:creationId xmlns:a16="http://schemas.microsoft.com/office/drawing/2014/main" xmlns="" id="{B0192E9C-0587-46D7-B640-5DB8DCFDD1C2}"/>
              </a:ext>
            </a:extLst>
          </p:cNvPr>
          <p:cNvSpPr txBox="1"/>
          <p:nvPr userDrawn="1"/>
        </p:nvSpPr>
        <p:spPr>
          <a:xfrm>
            <a:off x="11569955" y="6538913"/>
            <a:ext cx="54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79A4F07-433A-49CF-9D7D-A63F9F1FBCD5}" type="slidenum">
              <a:rPr lang="ru-RU" sz="1200" smtClean="0">
                <a:solidFill>
                  <a:srgbClr val="1C2D38"/>
                </a:solidFill>
              </a:rPr>
              <a:pPr algn="r"/>
              <a:t>‹#›</a:t>
            </a:fld>
            <a:endParaRPr lang="ru-RU" sz="1200" dirty="0">
              <a:solidFill>
                <a:srgbClr val="1C2D38"/>
              </a:solidFill>
            </a:endParaRPr>
          </a:p>
        </p:txBody>
      </p:sp>
      <p:pic>
        <p:nvPicPr>
          <p:cNvPr id="6" name="герб">
            <a:extLst>
              <a:ext uri="{FF2B5EF4-FFF2-40B4-BE49-F238E27FC236}">
                <a16:creationId xmlns:a16="http://schemas.microsoft.com/office/drawing/2014/main" xmlns="" id="{42CD8C78-10A2-4C1F-940F-796B15D995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36689" y="6491469"/>
            <a:ext cx="180000" cy="318000"/>
          </a:xfrm>
          <a:prstGeom prst="rect">
            <a:avLst/>
          </a:prstGeom>
        </p:spPr>
      </p:pic>
      <p:sp>
        <p:nvSpPr>
          <p:cNvPr id="21" name="ОГВ">
            <a:extLst>
              <a:ext uri="{FF2B5EF4-FFF2-40B4-BE49-F238E27FC236}">
                <a16:creationId xmlns:a16="http://schemas.microsoft.com/office/drawing/2014/main" xmlns="" id="{AD1D463F-DBEB-45E4-97C4-FFE547832A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4558" y="6494443"/>
            <a:ext cx="2520950" cy="338137"/>
          </a:xfrm>
        </p:spPr>
        <p:txBody>
          <a:bodyPr anchor="ctr">
            <a:noAutofit/>
          </a:bodyPr>
          <a:lstStyle>
            <a:lvl1pPr>
              <a:defRPr sz="800">
                <a:solidFill>
                  <a:srgbClr val="1C2D38"/>
                </a:solidFill>
                <a:latin typeface="+mj-lt"/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МИНИСТЕРСТВО ИНФОРМАЦИОННОГО РАЗВИТИЯ И СВЯЗИ ПЕРМСКОГО КРАЯ</a:t>
            </a:r>
          </a:p>
        </p:txBody>
      </p:sp>
      <p:sp>
        <p:nvSpPr>
          <p:cNvPr id="26" name="Область контента" descr="область контента">
            <a:extLst>
              <a:ext uri="{FF2B5EF4-FFF2-40B4-BE49-F238E27FC236}">
                <a16:creationId xmlns:a16="http://schemas.microsoft.com/office/drawing/2014/main" xmlns="" id="{623B89AF-1D16-46F5-8A69-E8DD306D616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5360" y="1442182"/>
            <a:ext cx="11521280" cy="4536504"/>
          </a:xfrm>
        </p:spPr>
        <p:txBody>
          <a:bodyPr>
            <a:noAutofit/>
          </a:bodyPr>
          <a:lstStyle>
            <a:lvl1pPr>
              <a:defRPr sz="2000">
                <a:solidFill>
                  <a:srgbClr val="1C2D38"/>
                </a:solidFill>
              </a:defRPr>
            </a:lvl1pPr>
            <a:lvl2pPr>
              <a:defRPr sz="2000">
                <a:solidFill>
                  <a:srgbClr val="1C2D38"/>
                </a:solidFill>
              </a:defRPr>
            </a:lvl2pPr>
            <a:lvl3pPr>
              <a:defRPr sz="2000">
                <a:solidFill>
                  <a:srgbClr val="1C2D38"/>
                </a:solidFill>
              </a:defRPr>
            </a:lvl3pPr>
            <a:lvl4pPr>
              <a:defRPr sz="2000">
                <a:solidFill>
                  <a:srgbClr val="1C2D38"/>
                </a:solidFill>
              </a:defRPr>
            </a:lvl4pPr>
            <a:lvl5pPr>
              <a:defRPr sz="2000">
                <a:solidFill>
                  <a:srgbClr val="1C2D3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7" name="Подзаголовок" descr="Подзаголовок">
            <a:extLst>
              <a:ext uri="{FF2B5EF4-FFF2-40B4-BE49-F238E27FC236}">
                <a16:creationId xmlns:a16="http://schemas.microsoft.com/office/drawing/2014/main" xmlns="" id="{D1F13F0F-6E92-474B-B9DC-AC03A2036CB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35360" y="794482"/>
            <a:ext cx="11521280" cy="431800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1C2D38"/>
                </a:solidFill>
                <a:latin typeface="+mj-lt"/>
              </a:defRPr>
            </a:lvl1pPr>
            <a:lvl2pPr>
              <a:defRPr sz="2000">
                <a:solidFill>
                  <a:srgbClr val="1C2D38"/>
                </a:solidFill>
              </a:defRPr>
            </a:lvl2pPr>
            <a:lvl3pPr>
              <a:defRPr sz="2000">
                <a:solidFill>
                  <a:srgbClr val="1C2D38"/>
                </a:solidFill>
              </a:defRPr>
            </a:lvl3pPr>
            <a:lvl4pPr>
              <a:defRPr sz="2000">
                <a:solidFill>
                  <a:srgbClr val="1C2D38"/>
                </a:solidFill>
              </a:defRPr>
            </a:lvl4pPr>
            <a:lvl5pPr>
              <a:defRPr sz="2000">
                <a:solidFill>
                  <a:srgbClr val="1C2D38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9" name="Название презентации" descr="название презентации">
            <a:extLst>
              <a:ext uri="{FF2B5EF4-FFF2-40B4-BE49-F238E27FC236}">
                <a16:creationId xmlns:a16="http://schemas.microsoft.com/office/drawing/2014/main" xmlns="" id="{15544E8E-278C-4479-90A6-7CCF23A882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58350" y="6438293"/>
            <a:ext cx="5675300" cy="404788"/>
          </a:xfrm>
          <a:noFill/>
        </p:spPr>
        <p:txBody>
          <a:bodyPr anchor="ctr">
            <a:noAutofit/>
          </a:bodyPr>
          <a:lstStyle>
            <a:lvl1pPr algn="ctr">
              <a:defRPr sz="1000">
                <a:solidFill>
                  <a:srgbClr val="1C2D38"/>
                </a:solidFill>
                <a:latin typeface="PermianSerifTypeface" panose="02000000000000000000" pitchFamily="50" charset="0"/>
              </a:defRPr>
            </a:lvl1pPr>
            <a:lvl2pPr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2pPr>
            <a:lvl3pPr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3pPr>
            <a:lvl4pPr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4pPr>
            <a:lvl5pPr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5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5170E329-3C85-46F7-8270-99CD00FC8872}"/>
              </a:ext>
            </a:extLst>
          </p:cNvPr>
          <p:cNvCxnSpPr/>
          <p:nvPr userDrawn="1"/>
        </p:nvCxnSpPr>
        <p:spPr>
          <a:xfrm>
            <a:off x="0" y="6381328"/>
            <a:ext cx="12192000" cy="0"/>
          </a:xfrm>
          <a:prstGeom prst="line">
            <a:avLst/>
          </a:prstGeom>
          <a:ln w="12700">
            <a:solidFill>
              <a:srgbClr val="1C2D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451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ило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8B90A0A-2CE6-4ED4-B560-69BDB60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2628900"/>
            <a:ext cx="12192000" cy="1600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B661F9B-464A-402B-BBCE-3547D46FB086}"/>
              </a:ext>
            </a:extLst>
          </p:cNvPr>
          <p:cNvSpPr txBox="1"/>
          <p:nvPr userDrawn="1"/>
        </p:nvSpPr>
        <p:spPr>
          <a:xfrm>
            <a:off x="2136000" y="3069000"/>
            <a:ext cx="79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FFFFFF"/>
                </a:solidFill>
                <a:latin typeface="PermianSlabSerifTypeface" panose="02000000000000000000" pitchFamily="50" charset="0"/>
              </a:rPr>
              <a:t>Приложение</a:t>
            </a:r>
          </a:p>
        </p:txBody>
      </p:sp>
    </p:spTree>
    <p:extLst>
      <p:ext uri="{BB962C8B-B14F-4D97-AF65-F5344CB8AC3E}">
        <p14:creationId xmlns:p14="http://schemas.microsoft.com/office/powerpoint/2010/main" val="1488500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19F-4CEA-4593-92CA-3697D5E0E29C}" type="datetime1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F1266-C2C8-4AE8-9833-44FF6C641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6000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0426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товка на 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DED7720-C76E-411F-A964-AA6B8F1E22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5257800"/>
            <a:ext cx="12192000" cy="16002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4EC3F0F-C019-4142-9A92-F65D26094B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45440" y="258763"/>
            <a:ext cx="447675" cy="833438"/>
          </a:xfrm>
          <a:prstGeom prst="rect">
            <a:avLst/>
          </a:prstGeom>
        </p:spPr>
      </p:pic>
      <p:sp>
        <p:nvSpPr>
          <p:cNvPr id="13" name="Текст 12" descr="текстовый блок с названием презентации на титуле" title="Название презентации — Титул">
            <a:extLst>
              <a:ext uri="{FF2B5EF4-FFF2-40B4-BE49-F238E27FC236}">
                <a16:creationId xmlns:a16="http://schemas.microsoft.com/office/drawing/2014/main" xmlns="" id="{B15F085A-FD81-45CB-8BB2-F891F7EA60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6075" y="1268413"/>
            <a:ext cx="11509375" cy="3779837"/>
          </a:xfrm>
        </p:spPr>
        <p:txBody>
          <a:bodyPr anchor="ctr">
            <a:noAutofit/>
          </a:bodyPr>
          <a:lstStyle>
            <a:lvl1pPr marL="0" indent="0">
              <a:buNone/>
              <a:defRPr>
                <a:latin typeface="PermianSlabSerifTypeface" panose="02000000000000000000" pitchFamily="50" charset="0"/>
              </a:defRPr>
            </a:lvl1pPr>
          </a:lstStyle>
          <a:p>
            <a:r>
              <a:rPr lang="ru-RU" sz="2800" dirty="0">
                <a:latin typeface="PermianSlabSerifTypeface" panose="02000000000000000000" pitchFamily="50" charset="0"/>
              </a:rPr>
              <a:t>Название презентации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xmlns="" id="{E09C13DB-58DE-4DC0-B324-14E7788668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6075" y="5745162"/>
            <a:ext cx="11509375" cy="38383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PermianSlabSerifTypeface" panose="02000000000000000000" pitchFamily="50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  <a:latin typeface="PermianSlabSerifTypeface" panose="02000000000000000000" pitchFamily="50" charset="0"/>
              </a:rPr>
              <a:t>Докладчик: Фамилия Имя Отчество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xmlns="" id="{F95E1ABD-8AF4-43F8-92A9-5F4ECC7912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776000" y="6530469"/>
            <a:ext cx="1079451" cy="209551"/>
          </a:xfrm>
        </p:spPr>
        <p:txBody>
          <a:bodyPr>
            <a:no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algn="r"/>
            <a:r>
              <a:rPr lang="ru-RU" sz="1000" dirty="0">
                <a:solidFill>
                  <a:schemeClr val="bg1"/>
                </a:solidFill>
                <a:latin typeface="PermianSerifTypeface" panose="02000000000000000000" pitchFamily="50" charset="0"/>
              </a:rPr>
              <a:t>Пермь 2021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D9197A4A-65F4-4534-98AE-9F66A62BE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75" y="6217394"/>
            <a:ext cx="10093325" cy="43180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+mn-lt"/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  <a:latin typeface="+mn-lt"/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r>
              <a:rPr lang="ru-RU" sz="1200" dirty="0">
                <a:solidFill>
                  <a:schemeClr val="bg1"/>
                </a:solidFill>
                <a:latin typeface="PermianSlabSerifTypeface" panose="02000000000000000000" pitchFamily="50" charset="0"/>
              </a:rPr>
              <a:t>занимаемая должность докладчика</a:t>
            </a:r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xmlns="" id="{93F712D2-53A1-4608-BF4F-E58F19347E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6000" y="474206"/>
            <a:ext cx="5580000" cy="509588"/>
          </a:xfrm>
        </p:spPr>
        <p:txBody>
          <a:bodyPr lIns="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200">
                <a:latin typeface="PermianSlabSerifTypeface" panose="02000000000000000000" pitchFamily="50" charset="0"/>
              </a:defRPr>
            </a:lvl1pPr>
            <a:lvl2pPr marL="457200" indent="0">
              <a:buNone/>
              <a:defRPr sz="1400">
                <a:latin typeface="PermianSlabSerifTypeface" panose="02000000000000000000" pitchFamily="50" charset="0"/>
              </a:defRPr>
            </a:lvl2pPr>
            <a:lvl3pPr marL="914400" indent="0">
              <a:buNone/>
              <a:defRPr sz="1400">
                <a:latin typeface="PermianSlabSerifTypeface" panose="02000000000000000000" pitchFamily="50" charset="0"/>
              </a:defRPr>
            </a:lvl3pPr>
            <a:lvl4pPr marL="1371600" indent="0">
              <a:buNone/>
              <a:defRPr sz="1400">
                <a:latin typeface="PermianSlabSerifTypeface" panose="02000000000000000000" pitchFamily="50" charset="0"/>
              </a:defRPr>
            </a:lvl4pPr>
            <a:lvl5pPr marL="1828800" indent="0">
              <a:buNone/>
              <a:defRPr sz="1400">
                <a:latin typeface="PermianSlabSerifTypeface" panose="02000000000000000000" pitchFamily="50" charset="0"/>
              </a:defRPr>
            </a:lvl5pPr>
          </a:lstStyle>
          <a:p>
            <a:r>
              <a:rPr lang="ru-RU" sz="1400" dirty="0">
                <a:solidFill>
                  <a:srgbClr val="1C2D38"/>
                </a:solidFill>
                <a:latin typeface="PermianSlabSerifTypeface" panose="02000000000000000000" pitchFamily="50" charset="0"/>
              </a:rPr>
              <a:t>МИНИСТЕРСТВО  ИНФОРМАЦИОННОГО РАЗВИТИЯ И СВЯЗИ</a:t>
            </a:r>
            <a:br>
              <a:rPr lang="ru-RU" sz="1400" dirty="0">
                <a:solidFill>
                  <a:srgbClr val="1C2D38"/>
                </a:solidFill>
                <a:latin typeface="PermianSlabSerifTypeface" panose="02000000000000000000" pitchFamily="50" charset="0"/>
              </a:rPr>
            </a:br>
            <a:r>
              <a:rPr lang="ru-RU" sz="1400" dirty="0">
                <a:solidFill>
                  <a:srgbClr val="1C2D38"/>
                </a:solidFill>
                <a:latin typeface="PermianSlabSerifTypeface" panose="02000000000000000000" pitchFamily="50" charset="0"/>
              </a:rPr>
              <a:t>ПЕРМСКОГО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27177055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товка на фин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4B264FB-E605-4256-BB70-E5799321DE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Текст 18">
            <a:extLst>
              <a:ext uri="{FF2B5EF4-FFF2-40B4-BE49-F238E27FC236}">
                <a16:creationId xmlns:a16="http://schemas.microsoft.com/office/drawing/2014/main" xmlns="" id="{14B18509-746F-4E1E-9900-BA89101D0F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6138" y="5408613"/>
            <a:ext cx="2879725" cy="36036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https://permkrai.ru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34466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нумерацие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подложка верх">
            <a:extLst>
              <a:ext uri="{FF2B5EF4-FFF2-40B4-BE49-F238E27FC236}">
                <a16:creationId xmlns:a16="http://schemas.microsoft.com/office/drawing/2014/main" xmlns="" id="{AEA7EE9A-F38D-40E1-A632-822664EEEE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825500"/>
          </a:xfrm>
          <a:prstGeom prst="rect">
            <a:avLst/>
          </a:prstGeom>
        </p:spPr>
      </p:pic>
      <p:pic>
        <p:nvPicPr>
          <p:cNvPr id="4" name="подложка низ">
            <a:extLst>
              <a:ext uri="{FF2B5EF4-FFF2-40B4-BE49-F238E27FC236}">
                <a16:creationId xmlns:a16="http://schemas.microsoft.com/office/drawing/2014/main" xmlns="" id="{5C4C3DBD-D134-48F9-B307-5F358F5C5A6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6432640"/>
            <a:ext cx="12192000" cy="431800"/>
          </a:xfrm>
          <a:prstGeom prst="rect">
            <a:avLst/>
          </a:prstGeom>
        </p:spPr>
      </p:pic>
      <p:sp>
        <p:nvSpPr>
          <p:cNvPr id="15" name="номер слайда">
            <a:extLst>
              <a:ext uri="{FF2B5EF4-FFF2-40B4-BE49-F238E27FC236}">
                <a16:creationId xmlns:a16="http://schemas.microsoft.com/office/drawing/2014/main" xmlns="" id="{B0192E9C-0587-46D7-B640-5DB8DCFDD1C2}"/>
              </a:ext>
            </a:extLst>
          </p:cNvPr>
          <p:cNvSpPr txBox="1"/>
          <p:nvPr userDrawn="1"/>
        </p:nvSpPr>
        <p:spPr>
          <a:xfrm>
            <a:off x="11569955" y="6538913"/>
            <a:ext cx="54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79A4F07-433A-49CF-9D7D-A63F9F1FBCD5}" type="slidenum">
              <a:rPr lang="ru-RU" sz="1200" smtClean="0">
                <a:solidFill>
                  <a:srgbClr val="FFFFFF"/>
                </a:solidFill>
              </a:rPr>
              <a:pPr algn="r"/>
              <a:t>‹#›</a:t>
            </a:fld>
            <a:endParaRPr lang="ru-RU" sz="1200" dirty="0">
              <a:solidFill>
                <a:srgbClr val="FFFFFF"/>
              </a:solidFill>
            </a:endParaRPr>
          </a:p>
        </p:txBody>
      </p:sp>
      <p:pic>
        <p:nvPicPr>
          <p:cNvPr id="6" name="герб">
            <a:extLst>
              <a:ext uri="{FF2B5EF4-FFF2-40B4-BE49-F238E27FC236}">
                <a16:creationId xmlns:a16="http://schemas.microsoft.com/office/drawing/2014/main" xmlns="" id="{42CD8C78-10A2-4C1F-940F-796B15D99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36689" y="6491469"/>
            <a:ext cx="180000" cy="318000"/>
          </a:xfrm>
          <a:prstGeom prst="rect">
            <a:avLst/>
          </a:prstGeom>
        </p:spPr>
      </p:pic>
      <p:sp>
        <p:nvSpPr>
          <p:cNvPr id="21" name="ОГВ">
            <a:extLst>
              <a:ext uri="{FF2B5EF4-FFF2-40B4-BE49-F238E27FC236}">
                <a16:creationId xmlns:a16="http://schemas.microsoft.com/office/drawing/2014/main" xmlns="" id="{AD1D463F-DBEB-45E4-97C4-FFE547832A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4558" y="6494443"/>
            <a:ext cx="2520950" cy="338137"/>
          </a:xfrm>
        </p:spPr>
        <p:txBody>
          <a:bodyPr anchor="ctr">
            <a:noAutofit/>
          </a:bodyPr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МИНИСТЕРСТВО ИНФОРМАЦИОННОГО РАЗВИТИЯ И СВЯЗИ ПЕРМСКОГО КРАЯ</a:t>
            </a:r>
          </a:p>
        </p:txBody>
      </p:sp>
      <p:sp>
        <p:nvSpPr>
          <p:cNvPr id="24" name="Заголовок слайда" descr="заголовок слайда">
            <a:extLst>
              <a:ext uri="{FF2B5EF4-FFF2-40B4-BE49-F238E27FC236}">
                <a16:creationId xmlns:a16="http://schemas.microsoft.com/office/drawing/2014/main" xmlns="" id="{D5FED76D-EFC9-4B34-9A58-87FF8189E2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5360" y="49213"/>
            <a:ext cx="11521280" cy="715962"/>
          </a:xfrm>
        </p:spPr>
        <p:txBody>
          <a:bodyPr anchor="ctr">
            <a:normAutofit/>
          </a:bodyPr>
          <a:lstStyle>
            <a:lvl1pPr>
              <a:defRPr sz="24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26" name="Область контента" descr="область контента">
            <a:extLst>
              <a:ext uri="{FF2B5EF4-FFF2-40B4-BE49-F238E27FC236}">
                <a16:creationId xmlns:a16="http://schemas.microsoft.com/office/drawing/2014/main" xmlns="" id="{623B89AF-1D16-46F5-8A69-E8DD306D616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5360" y="1700808"/>
            <a:ext cx="11521280" cy="4536504"/>
          </a:xfrm>
        </p:spPr>
        <p:txBody>
          <a:bodyPr>
            <a:noAutofit/>
          </a:bodyPr>
          <a:lstStyle>
            <a:lvl1pPr>
              <a:defRPr sz="2000">
                <a:solidFill>
                  <a:srgbClr val="1C2D38"/>
                </a:solidFill>
              </a:defRPr>
            </a:lvl1pPr>
            <a:lvl2pPr>
              <a:defRPr sz="2000">
                <a:solidFill>
                  <a:srgbClr val="1C2D38"/>
                </a:solidFill>
              </a:defRPr>
            </a:lvl2pPr>
            <a:lvl3pPr>
              <a:defRPr sz="2000">
                <a:solidFill>
                  <a:srgbClr val="1C2D38"/>
                </a:solidFill>
              </a:defRPr>
            </a:lvl3pPr>
            <a:lvl4pPr>
              <a:defRPr sz="2000">
                <a:solidFill>
                  <a:srgbClr val="1C2D38"/>
                </a:solidFill>
              </a:defRPr>
            </a:lvl4pPr>
            <a:lvl5pPr>
              <a:defRPr sz="2000">
                <a:solidFill>
                  <a:srgbClr val="1C2D3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7" name="Подзаголовок" descr="Подзаголовок">
            <a:extLst>
              <a:ext uri="{FF2B5EF4-FFF2-40B4-BE49-F238E27FC236}">
                <a16:creationId xmlns:a16="http://schemas.microsoft.com/office/drawing/2014/main" xmlns="" id="{D1F13F0F-6E92-474B-B9DC-AC03A2036CB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35360" y="1053108"/>
            <a:ext cx="11521280" cy="431800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1C2D38"/>
                </a:solidFill>
                <a:latin typeface="+mj-lt"/>
              </a:defRPr>
            </a:lvl1pPr>
            <a:lvl2pPr>
              <a:defRPr sz="2000">
                <a:solidFill>
                  <a:srgbClr val="1C2D38"/>
                </a:solidFill>
              </a:defRPr>
            </a:lvl2pPr>
            <a:lvl3pPr>
              <a:defRPr sz="2000">
                <a:solidFill>
                  <a:srgbClr val="1C2D38"/>
                </a:solidFill>
              </a:defRPr>
            </a:lvl3pPr>
            <a:lvl4pPr>
              <a:defRPr sz="2000">
                <a:solidFill>
                  <a:srgbClr val="1C2D38"/>
                </a:solidFill>
              </a:defRPr>
            </a:lvl4pPr>
            <a:lvl5pPr>
              <a:defRPr sz="2000">
                <a:solidFill>
                  <a:srgbClr val="1C2D38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9" name="Название презентации" descr="название презентации">
            <a:extLst>
              <a:ext uri="{FF2B5EF4-FFF2-40B4-BE49-F238E27FC236}">
                <a16:creationId xmlns:a16="http://schemas.microsoft.com/office/drawing/2014/main" xmlns="" id="{15544E8E-278C-4479-90A6-7CCF23A882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58350" y="6438293"/>
            <a:ext cx="5675300" cy="404788"/>
          </a:xfrm>
        </p:spPr>
        <p:txBody>
          <a:bodyPr anchor="ctr">
            <a:noAutofit/>
          </a:bodyPr>
          <a:lstStyle>
            <a:lvl1pPr algn="ctr"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1pPr>
            <a:lvl2pPr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2pPr>
            <a:lvl3pPr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3pPr>
            <a:lvl4pPr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4pPr>
            <a:lvl5pPr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5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1563809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лайд с нумерацией текст без градиен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подложка верх">
            <a:extLst>
              <a:ext uri="{FF2B5EF4-FFF2-40B4-BE49-F238E27FC236}">
                <a16:creationId xmlns:a16="http://schemas.microsoft.com/office/drawing/2014/main" xmlns="" id="{AEA7EE9A-F38D-40E1-A632-822664EEEE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825500"/>
          </a:xfrm>
          <a:prstGeom prst="rect">
            <a:avLst/>
          </a:prstGeom>
        </p:spPr>
      </p:pic>
      <p:pic>
        <p:nvPicPr>
          <p:cNvPr id="4" name="подложка низ">
            <a:extLst>
              <a:ext uri="{FF2B5EF4-FFF2-40B4-BE49-F238E27FC236}">
                <a16:creationId xmlns:a16="http://schemas.microsoft.com/office/drawing/2014/main" xmlns="" id="{5C4C3DBD-D134-48F9-B307-5F358F5C5A6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6432640"/>
            <a:ext cx="12192000" cy="431800"/>
          </a:xfrm>
          <a:prstGeom prst="rect">
            <a:avLst/>
          </a:prstGeom>
        </p:spPr>
      </p:pic>
      <p:sp>
        <p:nvSpPr>
          <p:cNvPr id="15" name="номер слайда">
            <a:extLst>
              <a:ext uri="{FF2B5EF4-FFF2-40B4-BE49-F238E27FC236}">
                <a16:creationId xmlns:a16="http://schemas.microsoft.com/office/drawing/2014/main" xmlns="" id="{B0192E9C-0587-46D7-B640-5DB8DCFDD1C2}"/>
              </a:ext>
            </a:extLst>
          </p:cNvPr>
          <p:cNvSpPr txBox="1"/>
          <p:nvPr userDrawn="1"/>
        </p:nvSpPr>
        <p:spPr>
          <a:xfrm>
            <a:off x="11569955" y="6538913"/>
            <a:ext cx="54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79A4F07-433A-49CF-9D7D-A63F9F1FBCD5}" type="slidenum">
              <a:rPr lang="ru-RU" sz="1200" smtClean="0">
                <a:solidFill>
                  <a:srgbClr val="1C2D38"/>
                </a:solidFill>
              </a:rPr>
              <a:pPr algn="r"/>
              <a:t>‹#›</a:t>
            </a:fld>
            <a:endParaRPr lang="ru-RU" sz="1200" dirty="0">
              <a:solidFill>
                <a:srgbClr val="1C2D38"/>
              </a:solidFill>
            </a:endParaRPr>
          </a:p>
        </p:txBody>
      </p:sp>
      <p:pic>
        <p:nvPicPr>
          <p:cNvPr id="6" name="герб">
            <a:extLst>
              <a:ext uri="{FF2B5EF4-FFF2-40B4-BE49-F238E27FC236}">
                <a16:creationId xmlns:a16="http://schemas.microsoft.com/office/drawing/2014/main" xmlns="" id="{42CD8C78-10A2-4C1F-940F-796B15D99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36689" y="6491469"/>
            <a:ext cx="180000" cy="318000"/>
          </a:xfrm>
          <a:prstGeom prst="rect">
            <a:avLst/>
          </a:prstGeom>
        </p:spPr>
      </p:pic>
      <p:sp>
        <p:nvSpPr>
          <p:cNvPr id="21" name="ОГВ">
            <a:extLst>
              <a:ext uri="{FF2B5EF4-FFF2-40B4-BE49-F238E27FC236}">
                <a16:creationId xmlns:a16="http://schemas.microsoft.com/office/drawing/2014/main" xmlns="" id="{AD1D463F-DBEB-45E4-97C4-FFE547832A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4558" y="6494443"/>
            <a:ext cx="2520950" cy="338137"/>
          </a:xfrm>
        </p:spPr>
        <p:txBody>
          <a:bodyPr anchor="ctr">
            <a:noAutofit/>
          </a:bodyPr>
          <a:lstStyle>
            <a:lvl1pPr>
              <a:defRPr sz="800">
                <a:solidFill>
                  <a:srgbClr val="1C2D38"/>
                </a:solidFill>
                <a:latin typeface="+mj-lt"/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МИНИСТЕРСТВО ИНФОРМАЦИОННОГО РАЗВИТИЯ И СВЯЗИ ПЕРМСКОГО КРАЯ</a:t>
            </a:r>
          </a:p>
        </p:txBody>
      </p:sp>
      <p:sp>
        <p:nvSpPr>
          <p:cNvPr id="24" name="Заголовок слайда" descr="заголовок слайда">
            <a:extLst>
              <a:ext uri="{FF2B5EF4-FFF2-40B4-BE49-F238E27FC236}">
                <a16:creationId xmlns:a16="http://schemas.microsoft.com/office/drawing/2014/main" xmlns="" id="{D5FED76D-EFC9-4B34-9A58-87FF8189E2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5360" y="49213"/>
            <a:ext cx="11521280" cy="715962"/>
          </a:xfrm>
        </p:spPr>
        <p:txBody>
          <a:bodyPr anchor="ctr">
            <a:normAutofit/>
          </a:bodyPr>
          <a:lstStyle>
            <a:lvl1pPr>
              <a:defRPr sz="2400">
                <a:solidFill>
                  <a:srgbClr val="1C2D38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26" name="Область контента" descr="область контента">
            <a:extLst>
              <a:ext uri="{FF2B5EF4-FFF2-40B4-BE49-F238E27FC236}">
                <a16:creationId xmlns:a16="http://schemas.microsoft.com/office/drawing/2014/main" xmlns="" id="{623B89AF-1D16-46F5-8A69-E8DD306D616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5360" y="1700808"/>
            <a:ext cx="11521280" cy="4536504"/>
          </a:xfrm>
        </p:spPr>
        <p:txBody>
          <a:bodyPr>
            <a:noAutofit/>
          </a:bodyPr>
          <a:lstStyle>
            <a:lvl1pPr>
              <a:defRPr sz="2000">
                <a:solidFill>
                  <a:srgbClr val="1C2D38"/>
                </a:solidFill>
              </a:defRPr>
            </a:lvl1pPr>
            <a:lvl2pPr>
              <a:defRPr sz="2000">
                <a:solidFill>
                  <a:srgbClr val="1C2D38"/>
                </a:solidFill>
              </a:defRPr>
            </a:lvl2pPr>
            <a:lvl3pPr>
              <a:defRPr sz="2000">
                <a:solidFill>
                  <a:srgbClr val="1C2D38"/>
                </a:solidFill>
              </a:defRPr>
            </a:lvl3pPr>
            <a:lvl4pPr>
              <a:defRPr sz="2000">
                <a:solidFill>
                  <a:srgbClr val="1C2D38"/>
                </a:solidFill>
              </a:defRPr>
            </a:lvl4pPr>
            <a:lvl5pPr>
              <a:defRPr sz="2000">
                <a:solidFill>
                  <a:srgbClr val="1C2D3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7" name="Подзаголовок" descr="Подзаголовок">
            <a:extLst>
              <a:ext uri="{FF2B5EF4-FFF2-40B4-BE49-F238E27FC236}">
                <a16:creationId xmlns:a16="http://schemas.microsoft.com/office/drawing/2014/main" xmlns="" id="{D1F13F0F-6E92-474B-B9DC-AC03A2036CB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35360" y="1053108"/>
            <a:ext cx="11521280" cy="431800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1C2D38"/>
                </a:solidFill>
                <a:latin typeface="+mj-lt"/>
              </a:defRPr>
            </a:lvl1pPr>
            <a:lvl2pPr>
              <a:defRPr sz="2000">
                <a:solidFill>
                  <a:srgbClr val="1C2D38"/>
                </a:solidFill>
              </a:defRPr>
            </a:lvl2pPr>
            <a:lvl3pPr>
              <a:defRPr sz="2000">
                <a:solidFill>
                  <a:srgbClr val="1C2D38"/>
                </a:solidFill>
              </a:defRPr>
            </a:lvl3pPr>
            <a:lvl4pPr>
              <a:defRPr sz="2000">
                <a:solidFill>
                  <a:srgbClr val="1C2D38"/>
                </a:solidFill>
              </a:defRPr>
            </a:lvl4pPr>
            <a:lvl5pPr>
              <a:defRPr sz="2000">
                <a:solidFill>
                  <a:srgbClr val="1C2D38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9" name="Название презентации" descr="название презентации">
            <a:extLst>
              <a:ext uri="{FF2B5EF4-FFF2-40B4-BE49-F238E27FC236}">
                <a16:creationId xmlns:a16="http://schemas.microsoft.com/office/drawing/2014/main" xmlns="" id="{15544E8E-278C-4479-90A6-7CCF23A882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58350" y="6438293"/>
            <a:ext cx="5675300" cy="404788"/>
          </a:xfrm>
          <a:noFill/>
        </p:spPr>
        <p:txBody>
          <a:bodyPr anchor="ctr">
            <a:noAutofit/>
          </a:bodyPr>
          <a:lstStyle>
            <a:lvl1pPr algn="ctr">
              <a:defRPr sz="1000">
                <a:solidFill>
                  <a:srgbClr val="1C2D38"/>
                </a:solidFill>
                <a:latin typeface="PermianSerifTypeface" panose="02000000000000000000" pitchFamily="50" charset="0"/>
              </a:defRPr>
            </a:lvl1pPr>
            <a:lvl2pPr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2pPr>
            <a:lvl3pPr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3pPr>
            <a:lvl4pPr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4pPr>
            <a:lvl5pPr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5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3346386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лайд с нумерацией текст без градиен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">
            <a:extLst>
              <a:ext uri="{FF2B5EF4-FFF2-40B4-BE49-F238E27FC236}">
                <a16:creationId xmlns:a16="http://schemas.microsoft.com/office/drawing/2014/main" xmlns="" id="{B0192E9C-0587-46D7-B640-5DB8DCFDD1C2}"/>
              </a:ext>
            </a:extLst>
          </p:cNvPr>
          <p:cNvSpPr txBox="1"/>
          <p:nvPr userDrawn="1"/>
        </p:nvSpPr>
        <p:spPr>
          <a:xfrm>
            <a:off x="11569955" y="6538913"/>
            <a:ext cx="54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79A4F07-433A-49CF-9D7D-A63F9F1FBCD5}" type="slidenum">
              <a:rPr lang="ru-RU" sz="1200" smtClean="0">
                <a:solidFill>
                  <a:srgbClr val="1C2D38"/>
                </a:solidFill>
              </a:rPr>
              <a:pPr algn="r"/>
              <a:t>‹#›</a:t>
            </a:fld>
            <a:endParaRPr lang="ru-RU" sz="1200" dirty="0">
              <a:solidFill>
                <a:srgbClr val="1C2D38"/>
              </a:solidFill>
            </a:endParaRPr>
          </a:p>
        </p:txBody>
      </p:sp>
      <p:pic>
        <p:nvPicPr>
          <p:cNvPr id="6" name="герб">
            <a:extLst>
              <a:ext uri="{FF2B5EF4-FFF2-40B4-BE49-F238E27FC236}">
                <a16:creationId xmlns:a16="http://schemas.microsoft.com/office/drawing/2014/main" xmlns="" id="{42CD8C78-10A2-4C1F-940F-796B15D995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36689" y="6491469"/>
            <a:ext cx="180000" cy="318000"/>
          </a:xfrm>
          <a:prstGeom prst="rect">
            <a:avLst/>
          </a:prstGeom>
        </p:spPr>
      </p:pic>
      <p:sp>
        <p:nvSpPr>
          <p:cNvPr id="21" name="ОГВ">
            <a:extLst>
              <a:ext uri="{FF2B5EF4-FFF2-40B4-BE49-F238E27FC236}">
                <a16:creationId xmlns:a16="http://schemas.microsoft.com/office/drawing/2014/main" xmlns="" id="{AD1D463F-DBEB-45E4-97C4-FFE547832A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4558" y="6494443"/>
            <a:ext cx="2520950" cy="338137"/>
          </a:xfrm>
        </p:spPr>
        <p:txBody>
          <a:bodyPr anchor="ctr">
            <a:noAutofit/>
          </a:bodyPr>
          <a:lstStyle>
            <a:lvl1pPr>
              <a:defRPr sz="800">
                <a:solidFill>
                  <a:srgbClr val="1C2D38"/>
                </a:solidFill>
                <a:latin typeface="+mj-lt"/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МИНИСТЕРСТВО ИНФОРМАЦИОННОГО РАЗВИТИЯ И СВЯЗИ ПЕРМСКОГО КРАЯ</a:t>
            </a:r>
          </a:p>
        </p:txBody>
      </p:sp>
      <p:sp>
        <p:nvSpPr>
          <p:cNvPr id="26" name="Область контента" descr="область контента">
            <a:extLst>
              <a:ext uri="{FF2B5EF4-FFF2-40B4-BE49-F238E27FC236}">
                <a16:creationId xmlns:a16="http://schemas.microsoft.com/office/drawing/2014/main" xmlns="" id="{623B89AF-1D16-46F5-8A69-E8DD306D616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5360" y="1442182"/>
            <a:ext cx="11521280" cy="4536504"/>
          </a:xfrm>
        </p:spPr>
        <p:txBody>
          <a:bodyPr>
            <a:noAutofit/>
          </a:bodyPr>
          <a:lstStyle>
            <a:lvl1pPr>
              <a:defRPr sz="2000">
                <a:solidFill>
                  <a:srgbClr val="1C2D38"/>
                </a:solidFill>
              </a:defRPr>
            </a:lvl1pPr>
            <a:lvl2pPr>
              <a:defRPr sz="2000">
                <a:solidFill>
                  <a:srgbClr val="1C2D38"/>
                </a:solidFill>
              </a:defRPr>
            </a:lvl2pPr>
            <a:lvl3pPr>
              <a:defRPr sz="2000">
                <a:solidFill>
                  <a:srgbClr val="1C2D38"/>
                </a:solidFill>
              </a:defRPr>
            </a:lvl3pPr>
            <a:lvl4pPr>
              <a:defRPr sz="2000">
                <a:solidFill>
                  <a:srgbClr val="1C2D38"/>
                </a:solidFill>
              </a:defRPr>
            </a:lvl4pPr>
            <a:lvl5pPr>
              <a:defRPr sz="2000">
                <a:solidFill>
                  <a:srgbClr val="1C2D3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7" name="Подзаголовок" descr="Подзаголовок">
            <a:extLst>
              <a:ext uri="{FF2B5EF4-FFF2-40B4-BE49-F238E27FC236}">
                <a16:creationId xmlns:a16="http://schemas.microsoft.com/office/drawing/2014/main" xmlns="" id="{D1F13F0F-6E92-474B-B9DC-AC03A2036CB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35360" y="794482"/>
            <a:ext cx="11521280" cy="431800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1C2D38"/>
                </a:solidFill>
                <a:latin typeface="+mj-lt"/>
              </a:defRPr>
            </a:lvl1pPr>
            <a:lvl2pPr>
              <a:defRPr sz="2000">
                <a:solidFill>
                  <a:srgbClr val="1C2D38"/>
                </a:solidFill>
              </a:defRPr>
            </a:lvl2pPr>
            <a:lvl3pPr>
              <a:defRPr sz="2000">
                <a:solidFill>
                  <a:srgbClr val="1C2D38"/>
                </a:solidFill>
              </a:defRPr>
            </a:lvl3pPr>
            <a:lvl4pPr>
              <a:defRPr sz="2000">
                <a:solidFill>
                  <a:srgbClr val="1C2D38"/>
                </a:solidFill>
              </a:defRPr>
            </a:lvl4pPr>
            <a:lvl5pPr>
              <a:defRPr sz="2000">
                <a:solidFill>
                  <a:srgbClr val="1C2D38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9" name="Название презентации" descr="название презентации">
            <a:extLst>
              <a:ext uri="{FF2B5EF4-FFF2-40B4-BE49-F238E27FC236}">
                <a16:creationId xmlns:a16="http://schemas.microsoft.com/office/drawing/2014/main" xmlns="" id="{15544E8E-278C-4479-90A6-7CCF23A882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58350" y="6438293"/>
            <a:ext cx="5675300" cy="404788"/>
          </a:xfrm>
          <a:noFill/>
        </p:spPr>
        <p:txBody>
          <a:bodyPr anchor="ctr">
            <a:noAutofit/>
          </a:bodyPr>
          <a:lstStyle>
            <a:lvl1pPr algn="ctr">
              <a:defRPr sz="1000">
                <a:solidFill>
                  <a:srgbClr val="1C2D38"/>
                </a:solidFill>
                <a:latin typeface="PermianSerifTypeface" panose="02000000000000000000" pitchFamily="50" charset="0"/>
              </a:defRPr>
            </a:lvl1pPr>
            <a:lvl2pPr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2pPr>
            <a:lvl3pPr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3pPr>
            <a:lvl4pPr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4pPr>
            <a:lvl5pPr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5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5170E329-3C85-46F7-8270-99CD00FC8872}"/>
              </a:ext>
            </a:extLst>
          </p:cNvPr>
          <p:cNvCxnSpPr/>
          <p:nvPr userDrawn="1"/>
        </p:nvCxnSpPr>
        <p:spPr>
          <a:xfrm>
            <a:off x="0" y="6381328"/>
            <a:ext cx="12192000" cy="0"/>
          </a:xfrm>
          <a:prstGeom prst="line">
            <a:avLst/>
          </a:prstGeom>
          <a:ln w="12700">
            <a:solidFill>
              <a:srgbClr val="1C2D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77830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ило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8B90A0A-2CE6-4ED4-B560-69BDB60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2628900"/>
            <a:ext cx="12192000" cy="1600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B661F9B-464A-402B-BBCE-3547D46FB086}"/>
              </a:ext>
            </a:extLst>
          </p:cNvPr>
          <p:cNvSpPr txBox="1"/>
          <p:nvPr userDrawn="1"/>
        </p:nvSpPr>
        <p:spPr>
          <a:xfrm>
            <a:off x="2136000" y="3069000"/>
            <a:ext cx="79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FFFFFF"/>
                </a:solidFill>
                <a:latin typeface="PermianSlabSerifTypeface" panose="02000000000000000000" pitchFamily="50" charset="0"/>
              </a:rPr>
              <a:t>Приложение</a:t>
            </a:r>
          </a:p>
        </p:txBody>
      </p:sp>
    </p:spTree>
    <p:extLst>
      <p:ext uri="{BB962C8B-B14F-4D97-AF65-F5344CB8AC3E}">
        <p14:creationId xmlns:p14="http://schemas.microsoft.com/office/powerpoint/2010/main" val="20196772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9615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товка на 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DED7720-C76E-411F-A964-AA6B8F1E22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5257800"/>
            <a:ext cx="12192000" cy="16002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4EC3F0F-C019-4142-9A92-F65D26094B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45440" y="258763"/>
            <a:ext cx="447675" cy="833438"/>
          </a:xfrm>
          <a:prstGeom prst="rect">
            <a:avLst/>
          </a:prstGeom>
        </p:spPr>
      </p:pic>
      <p:sp>
        <p:nvSpPr>
          <p:cNvPr id="13" name="Текст 12" descr="текстовый блок с названием презентации на титуле" title="Название презентации — Титул">
            <a:extLst>
              <a:ext uri="{FF2B5EF4-FFF2-40B4-BE49-F238E27FC236}">
                <a16:creationId xmlns:a16="http://schemas.microsoft.com/office/drawing/2014/main" xmlns="" id="{B15F085A-FD81-45CB-8BB2-F891F7EA60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6075" y="1268413"/>
            <a:ext cx="11509375" cy="3779837"/>
          </a:xfrm>
        </p:spPr>
        <p:txBody>
          <a:bodyPr anchor="ctr">
            <a:noAutofit/>
          </a:bodyPr>
          <a:lstStyle>
            <a:lvl1pPr marL="0" indent="0">
              <a:buNone/>
              <a:defRPr>
                <a:latin typeface="PermianSlabSerifTypeface" panose="02000000000000000000" pitchFamily="50" charset="0"/>
              </a:defRPr>
            </a:lvl1pPr>
          </a:lstStyle>
          <a:p>
            <a:r>
              <a:rPr lang="ru-RU" sz="2800" dirty="0">
                <a:latin typeface="PermianSlabSerifTypeface" panose="02000000000000000000" pitchFamily="50" charset="0"/>
              </a:rPr>
              <a:t>Название презентации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xmlns="" id="{E09C13DB-58DE-4DC0-B324-14E7788668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6075" y="5745162"/>
            <a:ext cx="11509375" cy="38383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PermianSlabSerifTypeface" panose="02000000000000000000" pitchFamily="50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  <a:latin typeface="PermianSlabSerifTypeface" panose="02000000000000000000" pitchFamily="50" charset="0"/>
              </a:rPr>
              <a:t>Докладчик: Фамилия Имя Отчество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xmlns="" id="{F95E1ABD-8AF4-43F8-92A9-5F4ECC7912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776000" y="6530469"/>
            <a:ext cx="1079451" cy="209551"/>
          </a:xfrm>
        </p:spPr>
        <p:txBody>
          <a:bodyPr>
            <a:no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algn="r"/>
            <a:r>
              <a:rPr lang="ru-RU" sz="1000" dirty="0">
                <a:solidFill>
                  <a:schemeClr val="bg1"/>
                </a:solidFill>
                <a:latin typeface="PermianSerifTypeface" panose="02000000000000000000" pitchFamily="50" charset="0"/>
              </a:rPr>
              <a:t>Пермь 2021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D9197A4A-65F4-4534-98AE-9F66A62BE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75" y="6217394"/>
            <a:ext cx="10093325" cy="43180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+mn-lt"/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  <a:latin typeface="+mn-lt"/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r>
              <a:rPr lang="ru-RU" sz="1200" dirty="0">
                <a:solidFill>
                  <a:schemeClr val="bg1"/>
                </a:solidFill>
                <a:latin typeface="PermianSlabSerifTypeface" panose="02000000000000000000" pitchFamily="50" charset="0"/>
              </a:rPr>
              <a:t>занимаемая должность докладчика</a:t>
            </a:r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xmlns="" id="{93F712D2-53A1-4608-BF4F-E58F19347E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6000" y="474206"/>
            <a:ext cx="5580000" cy="509588"/>
          </a:xfrm>
        </p:spPr>
        <p:txBody>
          <a:bodyPr lIns="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200">
                <a:latin typeface="PermianSlabSerifTypeface" panose="02000000000000000000" pitchFamily="50" charset="0"/>
              </a:defRPr>
            </a:lvl1pPr>
            <a:lvl2pPr marL="457200" indent="0">
              <a:buNone/>
              <a:defRPr sz="1400">
                <a:latin typeface="PermianSlabSerifTypeface" panose="02000000000000000000" pitchFamily="50" charset="0"/>
              </a:defRPr>
            </a:lvl2pPr>
            <a:lvl3pPr marL="914400" indent="0">
              <a:buNone/>
              <a:defRPr sz="1400">
                <a:latin typeface="PermianSlabSerifTypeface" panose="02000000000000000000" pitchFamily="50" charset="0"/>
              </a:defRPr>
            </a:lvl3pPr>
            <a:lvl4pPr marL="1371600" indent="0">
              <a:buNone/>
              <a:defRPr sz="1400">
                <a:latin typeface="PermianSlabSerifTypeface" panose="02000000000000000000" pitchFamily="50" charset="0"/>
              </a:defRPr>
            </a:lvl4pPr>
            <a:lvl5pPr marL="1828800" indent="0">
              <a:buNone/>
              <a:defRPr sz="1400">
                <a:latin typeface="PermianSlabSerifTypeface" panose="02000000000000000000" pitchFamily="50" charset="0"/>
              </a:defRPr>
            </a:lvl5pPr>
          </a:lstStyle>
          <a:p>
            <a:r>
              <a:rPr lang="ru-RU" sz="1400" dirty="0">
                <a:solidFill>
                  <a:srgbClr val="1C2D38"/>
                </a:solidFill>
                <a:latin typeface="PermianSlabSerifTypeface" panose="02000000000000000000" pitchFamily="50" charset="0"/>
              </a:rPr>
              <a:t>МИНИСТЕРСТВО  ИНФОРМАЦИОННОГО РАЗВИТИЯ И СВЯЗИ</a:t>
            </a:r>
            <a:br>
              <a:rPr lang="ru-RU" sz="1400" dirty="0">
                <a:solidFill>
                  <a:srgbClr val="1C2D38"/>
                </a:solidFill>
                <a:latin typeface="PermianSlabSerifTypeface" panose="02000000000000000000" pitchFamily="50" charset="0"/>
              </a:rPr>
            </a:br>
            <a:r>
              <a:rPr lang="ru-RU" sz="1400" dirty="0">
                <a:solidFill>
                  <a:srgbClr val="1C2D38"/>
                </a:solidFill>
                <a:latin typeface="PermianSlabSerifTypeface" panose="02000000000000000000" pitchFamily="50" charset="0"/>
              </a:rPr>
              <a:t>ПЕРМСКОГО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42041112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товка на фин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4B264FB-E605-4256-BB70-E5799321DE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Текст 18">
            <a:extLst>
              <a:ext uri="{FF2B5EF4-FFF2-40B4-BE49-F238E27FC236}">
                <a16:creationId xmlns:a16="http://schemas.microsoft.com/office/drawing/2014/main" xmlns="" id="{14B18509-746F-4E1E-9900-BA89101D0F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6138" y="5408613"/>
            <a:ext cx="2879725" cy="36036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https://permkrai.ru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1743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95BB-7CD4-4689-B2AC-FDAB8E64BA54}" type="datetime1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F1266-C2C8-4AE8-9833-44FF6C641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895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F694A-D1E7-4C19-9AB3-F4E3D30F4615}" type="datetime1">
              <a:rPr lang="ru-RU" smtClean="0"/>
              <a:t>11.05.2023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F1266-C2C8-4AE8-9833-44FF6C641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439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7363E-C106-49F9-B7FE-48070C7FF867}" type="datetime1">
              <a:rPr lang="ru-RU" smtClean="0"/>
              <a:t>11.05.2023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F1266-C2C8-4AE8-9833-44FF6C641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795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78B6F-7F56-4A2D-921F-E3C2D1CB5056}" type="datetime1">
              <a:rPr lang="ru-RU" smtClean="0"/>
              <a:t>11.05.2023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F1266-C2C8-4AE8-9833-44FF6C641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764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B4F8-1C27-415A-8B0E-DBB0A1817C52}" type="datetime1">
              <a:rPr lang="ru-RU" smtClean="0"/>
              <a:t>11.05.2023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F1266-C2C8-4AE8-9833-44FF6C641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512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7B7A0-A543-4CF6-8D4F-78B6103A87B5}" type="datetime1">
              <a:rPr lang="ru-RU" smtClean="0"/>
              <a:t>11.05.2023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F1266-C2C8-4AE8-9833-44FF6C641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804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60568-EBBA-48A9-866F-7302FBA9F12C}" type="datetime1">
              <a:rPr lang="ru-RU" smtClean="0"/>
              <a:t>11.05.2023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F1266-C2C8-4AE8-9833-44FF6C641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340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A56B2-6C28-4318-9DD8-A01871564298}" type="datetime1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F1266-C2C8-4AE8-9833-44FF6C641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930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4003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ижний колонтитул 14">
            <a:extLst>
              <a:ext uri="{FF2B5EF4-FFF2-40B4-BE49-F238E27FC236}">
                <a16:creationId xmlns:a16="http://schemas.microsoft.com/office/drawing/2014/main" xmlns="" id="{BB449CA8-9298-4D71-A357-9046A015DD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96000" y="6489700"/>
            <a:ext cx="5400000" cy="3683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xmlns="" id="{A1E134EA-D6C2-43CB-9102-9F1A2EBE1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2" name="Номер слайда 15">
            <a:extLst>
              <a:ext uri="{FF2B5EF4-FFF2-40B4-BE49-F238E27FC236}">
                <a16:creationId xmlns:a16="http://schemas.microsoft.com/office/drawing/2014/main" xmlns="" id="{3BE9B402-60E3-4824-B07B-F391FF11A3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2514" y="6483351"/>
            <a:ext cx="696000" cy="361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77F1428D-6920-4428-815E-629F8186DEA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18">
            <a:extLst>
              <a:ext uri="{FF2B5EF4-FFF2-40B4-BE49-F238E27FC236}">
                <a16:creationId xmlns:a16="http://schemas.microsoft.com/office/drawing/2014/main" xmlns="" id="{95F28E92-FCF9-479A-B2D1-7FA952CF81A2}"/>
              </a:ext>
            </a:extLst>
          </p:cNvPr>
          <p:cNvSpPr txBox="1">
            <a:spLocks/>
          </p:cNvSpPr>
          <p:nvPr userDrawn="1"/>
        </p:nvSpPr>
        <p:spPr>
          <a:xfrm>
            <a:off x="336000" y="0"/>
            <a:ext cx="11520000" cy="758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>
                <a:solidFill>
                  <a:srgbClr val="FFFFFF"/>
                </a:solidFill>
              </a:rPr>
              <a:t>Заголовок слайда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442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kern="1200">
          <a:solidFill>
            <a:srgbClr val="05668D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ижний колонтитул 14">
            <a:extLst>
              <a:ext uri="{FF2B5EF4-FFF2-40B4-BE49-F238E27FC236}">
                <a16:creationId xmlns:a16="http://schemas.microsoft.com/office/drawing/2014/main" xmlns="" id="{BB449CA8-9298-4D71-A357-9046A015DD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96000" y="6489700"/>
            <a:ext cx="5400000" cy="3683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xmlns="" id="{A1E134EA-D6C2-43CB-9102-9F1A2EBE1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2" name="Номер слайда 15">
            <a:extLst>
              <a:ext uri="{FF2B5EF4-FFF2-40B4-BE49-F238E27FC236}">
                <a16:creationId xmlns:a16="http://schemas.microsoft.com/office/drawing/2014/main" xmlns="" id="{3BE9B402-60E3-4824-B07B-F391FF11A3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2514" y="6483351"/>
            <a:ext cx="696000" cy="361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77F1428D-6920-4428-815E-629F8186DEA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18">
            <a:extLst>
              <a:ext uri="{FF2B5EF4-FFF2-40B4-BE49-F238E27FC236}">
                <a16:creationId xmlns:a16="http://schemas.microsoft.com/office/drawing/2014/main" xmlns="" id="{95F28E92-FCF9-479A-B2D1-7FA952CF81A2}"/>
              </a:ext>
            </a:extLst>
          </p:cNvPr>
          <p:cNvSpPr txBox="1">
            <a:spLocks/>
          </p:cNvSpPr>
          <p:nvPr userDrawn="1"/>
        </p:nvSpPr>
        <p:spPr>
          <a:xfrm>
            <a:off x="336000" y="0"/>
            <a:ext cx="11520000" cy="758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>
                <a:solidFill>
                  <a:srgbClr val="FFFFFF"/>
                </a:solidFill>
              </a:rPr>
              <a:t>Заголовок слайда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475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kern="1200">
          <a:solidFill>
            <a:srgbClr val="05668D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8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microsoft.com/office/2007/relationships/hdphoto" Target="../media/hdphoto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18" Type="http://schemas.openxmlformats.org/officeDocument/2006/relationships/image" Target="../media/image1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17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png"/><Relationship Id="rId11" Type="http://schemas.openxmlformats.org/officeDocument/2006/relationships/image" Target="../media/image20.png"/><Relationship Id="rId5" Type="http://schemas.openxmlformats.org/officeDocument/2006/relationships/image" Target="../media/image28.jpeg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cid:2B0B3C14-BD20-4DBD-BB76-895C0AA31D7F" TargetMode="External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0.png"/><Relationship Id="rId9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5" Type="http://schemas.openxmlformats.org/officeDocument/2006/relationships/image" Target="../media/image60.png"/><Relationship Id="rId10" Type="http://schemas.openxmlformats.org/officeDocument/2006/relationships/image" Target="../media/image64.png"/><Relationship Id="rId4" Type="http://schemas.openxmlformats.org/officeDocument/2006/relationships/image" Target="../media/image59.jpeg"/><Relationship Id="rId9" Type="http://schemas.openxmlformats.org/officeDocument/2006/relationships/image" Target="../media/image6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18">
            <a:extLst>
              <a:ext uri="{FF2B5EF4-FFF2-40B4-BE49-F238E27FC236}">
                <a16:creationId xmlns:a16="http://schemas.microsoft.com/office/drawing/2014/main" xmlns="" id="{96B47CBB-339D-450D-AC04-3D91FCCC71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>
                <a:latin typeface="Oswald" pitchFamily="2" charset="-52"/>
              </a:rPr>
              <a:t>О достижении целевых показателей</a:t>
            </a:r>
            <a:br>
              <a:rPr lang="ru-RU" dirty="0">
                <a:latin typeface="Oswald" pitchFamily="2" charset="-52"/>
              </a:rPr>
            </a:br>
            <a:r>
              <a:rPr lang="ru-RU" dirty="0" smtClean="0">
                <a:latin typeface="Oswald" pitchFamily="2" charset="-52"/>
              </a:rPr>
              <a:t>государственных программ </a:t>
            </a:r>
            <a:r>
              <a:rPr lang="ru-RU" dirty="0">
                <a:latin typeface="Oswald" pitchFamily="2" charset="-52"/>
              </a:rPr>
              <a:t>Пермского края </a:t>
            </a:r>
            <a:br>
              <a:rPr lang="ru-RU" dirty="0">
                <a:latin typeface="Oswald" pitchFamily="2" charset="-52"/>
              </a:rPr>
            </a:br>
            <a:r>
              <a:rPr lang="ru-RU" dirty="0">
                <a:latin typeface="Oswald" pitchFamily="2" charset="-52"/>
              </a:rPr>
              <a:t>при исполнении бюджета Пермского края за </a:t>
            </a:r>
            <a:r>
              <a:rPr lang="ru-RU" dirty="0" smtClean="0">
                <a:latin typeface="Oswald" pitchFamily="2" charset="-52"/>
              </a:rPr>
              <a:t>2022 </a:t>
            </a:r>
            <a:r>
              <a:rPr lang="ru-RU" dirty="0">
                <a:latin typeface="Oswald" pitchFamily="2" charset="-52"/>
              </a:rPr>
              <a:t>год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0249D9D0-2B6D-4CAC-B93F-066EBA7AAB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1638" y="5440903"/>
            <a:ext cx="11509375" cy="383838"/>
          </a:xfrm>
        </p:spPr>
        <p:txBody>
          <a:bodyPr/>
          <a:lstStyle/>
          <a:p>
            <a:r>
              <a:rPr lang="ru-RU" dirty="0">
                <a:latin typeface="Oswald" pitchFamily="2" charset="-52"/>
              </a:rPr>
              <a:t>Борисов Александр Валерьевич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xmlns="" id="{25F99D15-B2E7-4417-9515-BDA4CC455E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75999" y="6277719"/>
            <a:ext cx="1079451" cy="209551"/>
          </a:xfrm>
        </p:spPr>
        <p:txBody>
          <a:bodyPr/>
          <a:lstStyle/>
          <a:p>
            <a:r>
              <a:rPr lang="ru-RU" dirty="0">
                <a:latin typeface="Oswald" pitchFamily="2" charset="-52"/>
              </a:rPr>
              <a:t>Пермь </a:t>
            </a:r>
            <a:r>
              <a:rPr lang="ru-RU" dirty="0" smtClean="0">
                <a:latin typeface="Oswald" pitchFamily="2" charset="-52"/>
              </a:rPr>
              <a:t>2023</a:t>
            </a:r>
            <a:endParaRPr lang="ru-RU" dirty="0">
              <a:latin typeface="Oswald" pitchFamily="2" charset="-52"/>
            </a:endParaRPr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xmlns="" id="{AC2ED4FA-EA17-40CD-BC7F-4849E2EDC3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1600" dirty="0" smtClean="0">
                <a:latin typeface="Oswald" pitchFamily="2" charset="-52"/>
              </a:rPr>
              <a:t>Заместитель председателя Правительства Пермского края</a:t>
            </a:r>
            <a:endParaRPr lang="ru-RU" sz="1600" dirty="0">
              <a:latin typeface="Oswald" pitchFamily="2" charset="-52"/>
            </a:endParaRPr>
          </a:p>
        </p:txBody>
      </p:sp>
      <p:sp>
        <p:nvSpPr>
          <p:cNvPr id="6" name="Текст 22">
            <a:extLst>
              <a:ext uri="{FF2B5EF4-FFF2-40B4-BE49-F238E27FC236}">
                <a16:creationId xmlns:a16="http://schemas.microsoft.com/office/drawing/2014/main" xmlns="" id="{30223E76-632D-4D2A-BD48-9DD5DAE021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636" y="560641"/>
            <a:ext cx="4697100" cy="509588"/>
          </a:xfrm>
        </p:spPr>
        <p:txBody>
          <a:bodyPr/>
          <a:lstStyle/>
          <a:p>
            <a:r>
              <a:rPr lang="ru-RU" dirty="0" smtClean="0">
                <a:latin typeface="Oswald" pitchFamily="2" charset="-52"/>
              </a:rPr>
              <a:t>ПРАВИТЕЛЬСТВО ПЕРМСКОГО </a:t>
            </a:r>
            <a:r>
              <a:rPr lang="ru-RU" dirty="0">
                <a:latin typeface="Oswald" pitchFamily="2" charset="-52"/>
              </a:rPr>
              <a:t>КРАЯ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06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Прямоугольник 100"/>
          <p:cNvSpPr/>
          <p:nvPr/>
        </p:nvSpPr>
        <p:spPr>
          <a:xfrm>
            <a:off x="2516031" y="1735325"/>
            <a:ext cx="2229287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ru-RU" sz="1600" dirty="0">
              <a:solidFill>
                <a:prstClr val="white"/>
              </a:solidFill>
              <a:latin typeface="Oswald Light" pitchFamily="2" charset="-52"/>
            </a:endParaRPr>
          </a:p>
        </p:txBody>
      </p:sp>
      <p:sp>
        <p:nvSpPr>
          <p:cNvPr id="102" name="Прямоугольник 101"/>
          <p:cNvSpPr/>
          <p:nvPr/>
        </p:nvSpPr>
        <p:spPr>
          <a:xfrm>
            <a:off x="174495" y="1734950"/>
            <a:ext cx="2112895" cy="338554"/>
          </a:xfrm>
          <a:prstGeom prst="rect">
            <a:avLst/>
          </a:prstGeom>
          <a:solidFill>
            <a:srgbClr val="187E22"/>
          </a:solidFill>
        </p:spPr>
        <p:txBody>
          <a:bodyPr wrap="square">
            <a:spAutoFit/>
          </a:bodyPr>
          <a:lstStyle/>
          <a:p>
            <a:pPr algn="ctr"/>
            <a:endParaRPr lang="ru-RU" sz="1600" dirty="0">
              <a:solidFill>
                <a:prstClr val="white"/>
              </a:solidFill>
              <a:latin typeface="Oswald Light" pitchFamily="2" charset="-52"/>
            </a:endParaRPr>
          </a:p>
        </p:txBody>
      </p:sp>
      <p:sp>
        <p:nvSpPr>
          <p:cNvPr id="100" name="Прямоугольник 99"/>
          <p:cNvSpPr/>
          <p:nvPr/>
        </p:nvSpPr>
        <p:spPr>
          <a:xfrm>
            <a:off x="7448289" y="4739668"/>
            <a:ext cx="4255659" cy="15353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Oswald Light" pitchFamily="2" charset="-52"/>
              </a:rPr>
              <a:t>+</a:t>
            </a:r>
            <a:endParaRPr lang="ru-RU" sz="1600" dirty="0">
              <a:latin typeface="Oswald Light" pitchFamily="2" charset="-52"/>
            </a:endParaRPr>
          </a:p>
        </p:txBody>
      </p:sp>
      <p:sp>
        <p:nvSpPr>
          <p:cNvPr id="99" name="Скругленный прямоугольник 98"/>
          <p:cNvSpPr/>
          <p:nvPr/>
        </p:nvSpPr>
        <p:spPr>
          <a:xfrm>
            <a:off x="5496393" y="1747463"/>
            <a:ext cx="1875120" cy="1502942"/>
          </a:xfrm>
          <a:prstGeom prst="roundRect">
            <a:avLst>
              <a:gd name="adj" fmla="val 15777"/>
            </a:avLst>
          </a:prstGeom>
          <a:solidFill>
            <a:srgbClr val="EEFCF0"/>
          </a:solidFill>
          <a:ln w="9525">
            <a:solidFill>
              <a:srgbClr val="12611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8" name="Скругленный прямоугольник 97"/>
          <p:cNvSpPr/>
          <p:nvPr/>
        </p:nvSpPr>
        <p:spPr>
          <a:xfrm>
            <a:off x="4846647" y="3366231"/>
            <a:ext cx="2296225" cy="1638870"/>
          </a:xfrm>
          <a:prstGeom prst="roundRect">
            <a:avLst>
              <a:gd name="adj" fmla="val 15777"/>
            </a:avLst>
          </a:prstGeom>
          <a:solidFill>
            <a:srgbClr val="EEFCF0"/>
          </a:solidFill>
          <a:ln w="9525">
            <a:solidFill>
              <a:srgbClr val="12611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xmlns="" id="{C6945617-9F61-4A56-AA08-6469C210B3EC}"/>
              </a:ext>
            </a:extLst>
          </p:cNvPr>
          <p:cNvSpPr txBox="1">
            <a:spLocks/>
          </p:cNvSpPr>
          <p:nvPr/>
        </p:nvSpPr>
        <p:spPr>
          <a:xfrm>
            <a:off x="467217" y="209312"/>
            <a:ext cx="11236731" cy="563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500"/>
              </a:lnSpc>
            </a:pPr>
            <a:r>
              <a:rPr lang="ru-RU" sz="2800" dirty="0">
                <a:solidFill>
                  <a:srgbClr val="0070C0"/>
                </a:solidFill>
                <a:latin typeface="Oswald" pitchFamily="2" charset="-52"/>
              </a:rPr>
              <a:t>Развитие и использование природных ресурсов</a:t>
            </a:r>
          </a:p>
        </p:txBody>
      </p:sp>
      <p:sp>
        <p:nvSpPr>
          <p:cNvPr id="65" name="Текст 44"/>
          <p:cNvSpPr>
            <a:spLocks noGrp="1"/>
          </p:cNvSpPr>
          <p:nvPr>
            <p:ph type="body" sz="quarter" idx="10"/>
          </p:nvPr>
        </p:nvSpPr>
        <p:spPr>
          <a:xfrm>
            <a:off x="507685" y="6472731"/>
            <a:ext cx="2520950" cy="338137"/>
          </a:xfrm>
        </p:spPr>
        <p:txBody>
          <a:bodyPr/>
          <a:lstStyle/>
          <a:p>
            <a:r>
              <a:rPr lang="ru-RU" dirty="0">
                <a:latin typeface="Oswald" pitchFamily="2" charset="-52"/>
              </a:rPr>
              <a:t>ПРАВИТЕЛЬСТВО ПЕРМСКОГО КРАЯ</a:t>
            </a:r>
          </a:p>
        </p:txBody>
      </p:sp>
      <p:sp>
        <p:nvSpPr>
          <p:cNvPr id="66" name="Текст 45"/>
          <p:cNvSpPr>
            <a:spLocks noGrp="1"/>
          </p:cNvSpPr>
          <p:nvPr>
            <p:ph type="body" sz="quarter" idx="14"/>
          </p:nvPr>
        </p:nvSpPr>
        <p:spPr>
          <a:xfrm>
            <a:off x="3258350" y="6438293"/>
            <a:ext cx="5675300" cy="40478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Oswald" pitchFamily="2" charset="-52"/>
              </a:rPr>
              <a:t>О достижении целевых </a:t>
            </a:r>
            <a:r>
              <a:rPr lang="ru-RU" dirty="0" smtClean="0">
                <a:latin typeface="Oswald" pitchFamily="2" charset="-52"/>
              </a:rPr>
              <a:t>показателей государственных </a:t>
            </a:r>
            <a:r>
              <a:rPr lang="ru-RU" dirty="0">
                <a:latin typeface="Oswald" pitchFamily="2" charset="-52"/>
              </a:rPr>
              <a:t>программ Пермского края </a:t>
            </a:r>
            <a:r>
              <a:rPr lang="ru-RU" dirty="0" smtClean="0">
                <a:latin typeface="Oswald" pitchFamily="2" charset="-52"/>
              </a:rPr>
              <a:t/>
            </a:r>
            <a:br>
              <a:rPr lang="ru-RU" dirty="0" smtClean="0">
                <a:latin typeface="Oswald" pitchFamily="2" charset="-52"/>
              </a:rPr>
            </a:br>
            <a:r>
              <a:rPr lang="ru-RU" dirty="0" smtClean="0">
                <a:latin typeface="Oswald" pitchFamily="2" charset="-52"/>
              </a:rPr>
              <a:t>при </a:t>
            </a:r>
            <a:r>
              <a:rPr lang="ru-RU" dirty="0">
                <a:latin typeface="Oswald" pitchFamily="2" charset="-52"/>
              </a:rPr>
              <a:t>исполнении бюджета Пермского края за 2022 год</a:t>
            </a:r>
          </a:p>
        </p:txBody>
      </p:sp>
      <p:cxnSp>
        <p:nvCxnSpPr>
          <p:cNvPr id="76" name="Прямая соединительная линия 75">
            <a:extLst>
              <a:ext uri="{FF2B5EF4-FFF2-40B4-BE49-F238E27FC236}">
                <a16:creationId xmlns:a16="http://schemas.microsoft.com/office/drawing/2014/main" xmlns="" id="{696B5B6A-A99E-4004-8387-F61410BB4201}"/>
              </a:ext>
            </a:extLst>
          </p:cNvPr>
          <p:cNvCxnSpPr/>
          <p:nvPr/>
        </p:nvCxnSpPr>
        <p:spPr>
          <a:xfrm>
            <a:off x="379444" y="693293"/>
            <a:ext cx="10881146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Заголовок 1"/>
          <p:cNvSpPr txBox="1">
            <a:spLocks/>
          </p:cNvSpPr>
          <p:nvPr/>
        </p:nvSpPr>
        <p:spPr>
          <a:xfrm>
            <a:off x="9060941" y="5220366"/>
            <a:ext cx="2937236" cy="3057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1400" dirty="0">
              <a:solidFill>
                <a:srgbClr val="1D0308"/>
              </a:solidFill>
              <a:latin typeface="Oswald" pitchFamily="2" charset="-52"/>
              <a:cs typeface="Traditional Arabic" panose="02020603050405020304" pitchFamily="18" charset="-78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6806460" y="4768784"/>
            <a:ext cx="48875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Oswald Light" pitchFamily="2" charset="-52"/>
                <a:ea typeface="+mj-ea"/>
                <a:cs typeface="Traditional Arabic" panose="02020603050405020304" pitchFamily="18" charset="-78"/>
              </a:rPr>
              <a:t>НП «Экология»</a:t>
            </a:r>
            <a:br>
              <a:rPr lang="ru-RU" sz="1600" dirty="0" smtClean="0">
                <a:latin typeface="Oswald Light" pitchFamily="2" charset="-52"/>
                <a:ea typeface="+mj-ea"/>
                <a:cs typeface="Traditional Arabic" panose="02020603050405020304" pitchFamily="18" charset="-78"/>
              </a:rPr>
            </a:br>
            <a:r>
              <a:rPr lang="ru-RU" sz="1600" dirty="0" smtClean="0">
                <a:latin typeface="Oswald Light" pitchFamily="2" charset="-52"/>
                <a:ea typeface="+mj-ea"/>
                <a:cs typeface="Traditional Arabic" panose="02020603050405020304" pitchFamily="18" charset="-78"/>
              </a:rPr>
              <a:t> «Сохранение уникальных водных объектов»</a:t>
            </a:r>
            <a:endParaRPr lang="ru-RU" sz="1600" dirty="0">
              <a:latin typeface="Oswald Light" pitchFamily="2" charset="-52"/>
              <a:ea typeface="+mj-ea"/>
              <a:cs typeface="Traditional Arabic" panose="02020603050405020304" pitchFamily="18" charset="-78"/>
            </a:endParaRP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22029" t="17782" r="26410" b="10561"/>
          <a:stretch/>
        </p:blipFill>
        <p:spPr>
          <a:xfrm>
            <a:off x="10823233" y="5243317"/>
            <a:ext cx="808663" cy="702929"/>
          </a:xfrm>
          <a:prstGeom prst="rect">
            <a:avLst/>
          </a:prstGeom>
        </p:spPr>
      </p:pic>
      <p:sp>
        <p:nvSpPr>
          <p:cNvPr id="57" name="Прямоугольник 56"/>
          <p:cNvSpPr/>
          <p:nvPr/>
        </p:nvSpPr>
        <p:spPr>
          <a:xfrm>
            <a:off x="8698428" y="5382358"/>
            <a:ext cx="11257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Oswald Light" pitchFamily="2" charset="-52"/>
                <a:cs typeface="Trebuchet MS"/>
              </a:rPr>
              <a:t>2022 факт</a:t>
            </a:r>
            <a:endParaRPr lang="ru-RU" sz="1600" dirty="0">
              <a:latin typeface="Oswald Light" pitchFamily="2" charset="-52"/>
              <a:cs typeface="Trebuchet MS"/>
            </a:endParaRPr>
          </a:p>
        </p:txBody>
      </p:sp>
      <p:sp>
        <p:nvSpPr>
          <p:cNvPr id="58" name="TextBox 7"/>
          <p:cNvSpPr>
            <a:spLocks/>
          </p:cNvSpPr>
          <p:nvPr/>
        </p:nvSpPr>
        <p:spPr bwMode="auto">
          <a:xfrm>
            <a:off x="6967288" y="5743624"/>
            <a:ext cx="4592557" cy="8364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defRPr/>
            </a:pPr>
            <a:r>
              <a:rPr lang="ru-RU" sz="1600" dirty="0" smtClean="0">
                <a:latin typeface="Oswald Light" pitchFamily="2" charset="-52"/>
                <a:ea typeface="+mj-ea"/>
                <a:cs typeface="Traditional Arabic" panose="02020603050405020304" pitchFamily="18" charset="-78"/>
              </a:rPr>
              <a:t>Разработана 1 ПСД</a:t>
            </a:r>
            <a:r>
              <a:rPr lang="en-US" sz="1600" dirty="0" smtClean="0">
                <a:latin typeface="Oswald Light" pitchFamily="2" charset="-52"/>
                <a:ea typeface="+mj-ea"/>
                <a:cs typeface="Traditional Arabic" panose="02020603050405020304" pitchFamily="18" charset="-78"/>
              </a:rPr>
              <a:t> </a:t>
            </a:r>
            <a:r>
              <a:rPr lang="ru-RU" sz="1600" dirty="0" smtClean="0">
                <a:latin typeface="Oswald Light" pitchFamily="2" charset="-52"/>
                <a:ea typeface="+mj-ea"/>
                <a:cs typeface="Traditional Arabic" panose="02020603050405020304" pitchFamily="18" charset="-78"/>
              </a:rPr>
              <a:t>расчистка пруда </a:t>
            </a:r>
            <a:br>
              <a:rPr lang="ru-RU" sz="1600" dirty="0" smtClean="0">
                <a:latin typeface="Oswald Light" pitchFamily="2" charset="-52"/>
                <a:ea typeface="+mj-ea"/>
                <a:cs typeface="Traditional Arabic" panose="02020603050405020304" pitchFamily="18" charset="-78"/>
              </a:rPr>
            </a:br>
            <a:r>
              <a:rPr lang="ru-RU" sz="1600" dirty="0" smtClean="0">
                <a:latin typeface="Oswald Light" pitchFamily="2" charset="-52"/>
                <a:ea typeface="+mj-ea"/>
                <a:cs typeface="Traditional Arabic" panose="02020603050405020304" pitchFamily="18" charset="-78"/>
              </a:rPr>
              <a:t>на р. Кунгур с. Орда</a:t>
            </a:r>
            <a:endParaRPr lang="ru-RU" sz="1600" spc="-150" dirty="0">
              <a:latin typeface="Oswald Light" pitchFamily="2" charset="-52"/>
              <a:cs typeface="Trebuchet MS"/>
            </a:endParaRPr>
          </a:p>
          <a:p>
            <a:pPr algn="ctr">
              <a:defRPr/>
            </a:pPr>
            <a:endParaRPr lang="ru-RU" sz="1600" spc="-150" dirty="0">
              <a:latin typeface="Oswald Light" pitchFamily="2" charset="-52"/>
              <a:cs typeface="Trebuchet MS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201414" y="831671"/>
            <a:ext cx="47725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Oswald" pitchFamily="2" charset="-52"/>
                <a:ea typeface="+mj-ea"/>
                <a:cs typeface="Traditional Arabic" panose="02020603050405020304" pitchFamily="18" charset="-78"/>
              </a:rPr>
              <a:t>Строительство (реконструкция), </a:t>
            </a:r>
            <a:br>
              <a:rPr lang="ru-RU" sz="2000" dirty="0" smtClean="0">
                <a:latin typeface="Oswald" pitchFamily="2" charset="-52"/>
                <a:ea typeface="+mj-ea"/>
                <a:cs typeface="Traditional Arabic" panose="02020603050405020304" pitchFamily="18" charset="-78"/>
              </a:rPr>
            </a:br>
            <a:r>
              <a:rPr lang="ru-RU" sz="2000" dirty="0" smtClean="0">
                <a:latin typeface="Oswald" pitchFamily="2" charset="-52"/>
                <a:ea typeface="+mj-ea"/>
                <a:cs typeface="Traditional Arabic" panose="02020603050405020304" pitchFamily="18" charset="-78"/>
              </a:rPr>
              <a:t>капитальный ремонт ГТС</a:t>
            </a:r>
            <a:endParaRPr lang="ru-RU" sz="2000" dirty="0">
              <a:latin typeface="Oswald" pitchFamily="2" charset="-52"/>
              <a:ea typeface="+mj-ea"/>
              <a:cs typeface="Traditional Arabic" panose="02020603050405020304" pitchFamily="18" charset="-78"/>
            </a:endParaRPr>
          </a:p>
        </p:txBody>
      </p:sp>
      <p:sp>
        <p:nvSpPr>
          <p:cNvPr id="60" name="TextBox 7"/>
          <p:cNvSpPr>
            <a:spLocks/>
          </p:cNvSpPr>
          <p:nvPr/>
        </p:nvSpPr>
        <p:spPr bwMode="auto">
          <a:xfrm>
            <a:off x="4913586" y="3622132"/>
            <a:ext cx="3289376" cy="1061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680"/>
              </a:lnSpc>
              <a:defRPr/>
            </a:pPr>
            <a:r>
              <a:rPr lang="ru-RU" sz="1600" dirty="0" smtClean="0">
                <a:latin typeface="Oswald Light" pitchFamily="2" charset="-52"/>
                <a:ea typeface="+mj-ea"/>
                <a:cs typeface="Traditional Arabic" panose="02020603050405020304" pitchFamily="18" charset="-78"/>
              </a:rPr>
              <a:t>1 завершен </a:t>
            </a:r>
            <a:endParaRPr lang="ru-RU" sz="1600" dirty="0">
              <a:latin typeface="Oswald Light" pitchFamily="2" charset="-52"/>
              <a:ea typeface="+mj-ea"/>
              <a:cs typeface="Traditional Arabic" panose="02020603050405020304" pitchFamily="18" charset="-78"/>
            </a:endParaRPr>
          </a:p>
          <a:p>
            <a:pPr>
              <a:lnSpc>
                <a:spcPts val="1680"/>
              </a:lnSpc>
              <a:defRPr/>
            </a:pPr>
            <a:r>
              <a:rPr lang="ru-RU" sz="1600" dirty="0" smtClean="0">
                <a:latin typeface="Oswald Light" pitchFamily="2" charset="-52"/>
                <a:ea typeface="+mj-ea"/>
                <a:cs typeface="Traditional Arabic" panose="02020603050405020304" pitchFamily="18" charset="-78"/>
              </a:rPr>
              <a:t>(</a:t>
            </a:r>
            <a:r>
              <a:rPr lang="ru-RU" sz="1600" dirty="0">
                <a:latin typeface="Oswald Light" pitchFamily="2" charset="-52"/>
              </a:rPr>
              <a:t>Капитальный ремонт </a:t>
            </a:r>
            <a:r>
              <a:rPr lang="ru-RU" sz="1600" dirty="0" smtClean="0">
                <a:latin typeface="Oswald Light" pitchFamily="2" charset="-52"/>
              </a:rPr>
              <a:t/>
            </a:r>
            <a:br>
              <a:rPr lang="ru-RU" sz="1600" dirty="0" smtClean="0">
                <a:latin typeface="Oswald Light" pitchFamily="2" charset="-52"/>
              </a:rPr>
            </a:br>
            <a:r>
              <a:rPr lang="ru-RU" sz="1600" dirty="0" err="1" smtClean="0">
                <a:latin typeface="Oswald Light" pitchFamily="2" charset="-52"/>
              </a:rPr>
              <a:t>берегоукрепления</a:t>
            </a:r>
            <a:r>
              <a:rPr lang="ru-RU" sz="1600" dirty="0" smtClean="0">
                <a:latin typeface="Oswald Light" pitchFamily="2" charset="-52"/>
              </a:rPr>
              <a:t> </a:t>
            </a:r>
            <a:br>
              <a:rPr lang="ru-RU" sz="1600" dirty="0" smtClean="0">
                <a:latin typeface="Oswald Light" pitchFamily="2" charset="-52"/>
              </a:rPr>
            </a:br>
            <a:r>
              <a:rPr lang="ru-RU" sz="1600" dirty="0" err="1" smtClean="0">
                <a:latin typeface="Oswald Light" pitchFamily="2" charset="-52"/>
              </a:rPr>
              <a:t>Воткинского</a:t>
            </a:r>
            <a:r>
              <a:rPr lang="ru-RU" sz="1600" dirty="0" smtClean="0">
                <a:latin typeface="Oswald Light" pitchFamily="2" charset="-52"/>
              </a:rPr>
              <a:t> водохранилища</a:t>
            </a:r>
            <a:br>
              <a:rPr lang="ru-RU" sz="1600" dirty="0" smtClean="0">
                <a:latin typeface="Oswald Light" pitchFamily="2" charset="-52"/>
              </a:rPr>
            </a:br>
            <a:r>
              <a:rPr lang="ru-RU" sz="1600" dirty="0" smtClean="0">
                <a:latin typeface="Oswald Light" pitchFamily="2" charset="-52"/>
              </a:rPr>
              <a:t> </a:t>
            </a:r>
            <a:r>
              <a:rPr lang="ru-RU" sz="1600" dirty="0">
                <a:latin typeface="Oswald Light" pitchFamily="2" charset="-52"/>
              </a:rPr>
              <a:t>в п. Уральский (3 </a:t>
            </a:r>
            <a:r>
              <a:rPr lang="ru-RU" sz="1600" dirty="0" smtClean="0">
                <a:latin typeface="Oswald Light" pitchFamily="2" charset="-52"/>
              </a:rPr>
              <a:t>этап)</a:t>
            </a:r>
            <a:endParaRPr lang="ru-RU" sz="1600" spc="-150" dirty="0" smtClean="0">
              <a:latin typeface="Oswald Light" pitchFamily="2" charset="-52"/>
              <a:cs typeface="Trebuchet MS"/>
            </a:endParaRPr>
          </a:p>
        </p:txBody>
      </p:sp>
      <p:pic>
        <p:nvPicPr>
          <p:cNvPr id="61" name="Picture 2" descr="123_242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8" t="-1790" r="5212" b="5398"/>
          <a:stretch/>
        </p:blipFill>
        <p:spPr bwMode="auto">
          <a:xfrm>
            <a:off x="174495" y="2272919"/>
            <a:ext cx="2112895" cy="1427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414" y="4270249"/>
            <a:ext cx="2085976" cy="1562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9784" y="2159110"/>
            <a:ext cx="2381766" cy="1640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9" name="Рисунок 8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5766" y="4212475"/>
            <a:ext cx="2259552" cy="1678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1" name="Прямоугольник 90"/>
          <p:cNvSpPr/>
          <p:nvPr/>
        </p:nvSpPr>
        <p:spPr>
          <a:xfrm>
            <a:off x="1047900" y="1734950"/>
            <a:ext cx="11257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Oswald" pitchFamily="2" charset="-52"/>
                <a:cs typeface="Trebuchet MS"/>
              </a:rPr>
              <a:t>До</a:t>
            </a:r>
            <a:endParaRPr lang="ru-RU" sz="1600" dirty="0">
              <a:latin typeface="Oswald" pitchFamily="2" charset="-52"/>
              <a:cs typeface="Trebuchet MS"/>
            </a:endParaRPr>
          </a:p>
        </p:txBody>
      </p:sp>
      <p:sp>
        <p:nvSpPr>
          <p:cNvPr id="92" name="Прямоугольник 91"/>
          <p:cNvSpPr/>
          <p:nvPr/>
        </p:nvSpPr>
        <p:spPr>
          <a:xfrm>
            <a:off x="3261731" y="1740410"/>
            <a:ext cx="11257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Oswald" pitchFamily="2" charset="-52"/>
                <a:cs typeface="Trebuchet MS"/>
              </a:rPr>
              <a:t>После</a:t>
            </a:r>
            <a:endParaRPr lang="ru-RU" sz="1600" dirty="0">
              <a:latin typeface="Oswald" pitchFamily="2" charset="-52"/>
              <a:cs typeface="Trebuchet MS"/>
            </a:endParaRPr>
          </a:p>
        </p:txBody>
      </p:sp>
      <p:pic>
        <p:nvPicPr>
          <p:cNvPr id="93" name="Рисунок 9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1513" y="1361644"/>
            <a:ext cx="4426354" cy="3241052"/>
          </a:xfrm>
          <a:prstGeom prst="rect">
            <a:avLst/>
          </a:prstGeom>
        </p:spPr>
      </p:pic>
      <p:sp>
        <p:nvSpPr>
          <p:cNvPr id="94" name="Прямоугольник 93"/>
          <p:cNvSpPr/>
          <p:nvPr/>
        </p:nvSpPr>
        <p:spPr>
          <a:xfrm>
            <a:off x="8202962" y="882501"/>
            <a:ext cx="2823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Oswald" pitchFamily="2" charset="-52"/>
              </a:rPr>
              <a:t>Д</a:t>
            </a:r>
            <a:r>
              <a:rPr lang="ru-RU" sz="2000" dirty="0" smtClean="0">
                <a:latin typeface="Oswald" pitchFamily="2" charset="-52"/>
              </a:rPr>
              <a:t>ноуглубительные </a:t>
            </a:r>
            <a:r>
              <a:rPr lang="ru-RU" sz="2000" dirty="0">
                <a:latin typeface="Oswald" pitchFamily="2" charset="-52"/>
              </a:rPr>
              <a:t>работы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Oswald" pitchFamily="2" charset="-52"/>
              <a:ea typeface="+mj-ea"/>
              <a:cs typeface="Traditional Arabic" panose="02020603050405020304" pitchFamily="18" charset="-78"/>
            </a:endParaRPr>
          </a:p>
        </p:txBody>
      </p:sp>
      <p:sp>
        <p:nvSpPr>
          <p:cNvPr id="95" name="TextBox 7"/>
          <p:cNvSpPr>
            <a:spLocks/>
          </p:cNvSpPr>
          <p:nvPr/>
        </p:nvSpPr>
        <p:spPr bwMode="auto">
          <a:xfrm>
            <a:off x="5528142" y="2113379"/>
            <a:ext cx="1920147" cy="746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680"/>
              </a:lnSpc>
              <a:defRPr/>
            </a:pPr>
            <a:r>
              <a:rPr lang="ru-RU" sz="1600" dirty="0" smtClean="0">
                <a:latin typeface="Oswald Light" pitchFamily="2" charset="-52"/>
              </a:rPr>
              <a:t>на </a:t>
            </a:r>
            <a:r>
              <a:rPr lang="ru-RU" sz="1600" dirty="0">
                <a:latin typeface="Oswald Light" pitchFamily="2" charset="-52"/>
              </a:rPr>
              <a:t>реке Бабка </a:t>
            </a:r>
            <a:r>
              <a:rPr lang="ru-RU" sz="1600" dirty="0" smtClean="0">
                <a:latin typeface="Oswald Light" pitchFamily="2" charset="-52"/>
              </a:rPr>
              <a:t/>
            </a:r>
            <a:br>
              <a:rPr lang="ru-RU" sz="1600" dirty="0" smtClean="0">
                <a:latin typeface="Oswald Light" pitchFamily="2" charset="-52"/>
              </a:rPr>
            </a:br>
            <a:r>
              <a:rPr lang="ru-RU" sz="1600" dirty="0" smtClean="0">
                <a:latin typeface="Oswald Light" pitchFamily="2" charset="-52"/>
              </a:rPr>
              <a:t>в </a:t>
            </a:r>
            <a:r>
              <a:rPr lang="ru-RU" sz="1600" dirty="0">
                <a:latin typeface="Oswald Light" pitchFamily="2" charset="-52"/>
              </a:rPr>
              <a:t>п. </a:t>
            </a:r>
            <a:r>
              <a:rPr lang="ru-RU" sz="1600" dirty="0" err="1" smtClean="0">
                <a:latin typeface="Oswald Light" pitchFamily="2" charset="-52"/>
              </a:rPr>
              <a:t>Кукуштан</a:t>
            </a:r>
            <a:r>
              <a:rPr lang="ru-RU" sz="1600" dirty="0" smtClean="0">
                <a:latin typeface="Oswald Light" pitchFamily="2" charset="-52"/>
              </a:rPr>
              <a:t/>
            </a:r>
            <a:br>
              <a:rPr lang="ru-RU" sz="1600" dirty="0" smtClean="0">
                <a:latin typeface="Oswald Light" pitchFamily="2" charset="-52"/>
              </a:rPr>
            </a:br>
            <a:r>
              <a:rPr lang="ru-RU" sz="1600" dirty="0" smtClean="0">
                <a:latin typeface="Oswald Light" pitchFamily="2" charset="-52"/>
              </a:rPr>
              <a:t>протяженностью </a:t>
            </a:r>
            <a:r>
              <a:rPr lang="ru-RU" sz="1600" dirty="0">
                <a:latin typeface="Oswald Light" pitchFamily="2" charset="-52"/>
              </a:rPr>
              <a:t>5,0 км </a:t>
            </a:r>
            <a:endParaRPr lang="ru-RU" sz="1600" spc="-150" dirty="0" smtClean="0">
              <a:latin typeface="Oswald Light" pitchFamily="2" charset="-52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75148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>
            <a:extLst>
              <a:ext uri="{FF2B5EF4-FFF2-40B4-BE49-F238E27FC236}">
                <a16:creationId xmlns:a16="http://schemas.microsoft.com/office/drawing/2014/main" xmlns="" id="{C6945617-9F61-4A56-AA08-6469C210B3EC}"/>
              </a:ext>
            </a:extLst>
          </p:cNvPr>
          <p:cNvSpPr txBox="1">
            <a:spLocks/>
          </p:cNvSpPr>
          <p:nvPr/>
        </p:nvSpPr>
        <p:spPr>
          <a:xfrm>
            <a:off x="467217" y="209312"/>
            <a:ext cx="11236731" cy="563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500"/>
              </a:lnSpc>
            </a:pPr>
            <a:r>
              <a:rPr lang="ru-RU" sz="2800" dirty="0">
                <a:solidFill>
                  <a:srgbClr val="0070C0"/>
                </a:solidFill>
                <a:latin typeface="Oswald" pitchFamily="2" charset="-52"/>
              </a:rPr>
              <a:t>Государственная программа «Безопасный регион»</a:t>
            </a:r>
          </a:p>
        </p:txBody>
      </p:sp>
      <p:sp>
        <p:nvSpPr>
          <p:cNvPr id="65" name="Текст 44"/>
          <p:cNvSpPr>
            <a:spLocks noGrp="1"/>
          </p:cNvSpPr>
          <p:nvPr>
            <p:ph type="body" sz="quarter" idx="10"/>
          </p:nvPr>
        </p:nvSpPr>
        <p:spPr>
          <a:xfrm>
            <a:off x="507685" y="6472731"/>
            <a:ext cx="2520950" cy="338137"/>
          </a:xfrm>
        </p:spPr>
        <p:txBody>
          <a:bodyPr/>
          <a:lstStyle/>
          <a:p>
            <a:r>
              <a:rPr lang="ru-RU" dirty="0">
                <a:latin typeface="Oswald" pitchFamily="2" charset="-52"/>
              </a:rPr>
              <a:t>ПРАВИТЕЛЬСТВО ПЕРМСКОГО КРАЯ</a:t>
            </a:r>
          </a:p>
        </p:txBody>
      </p:sp>
      <p:sp>
        <p:nvSpPr>
          <p:cNvPr id="66" name="Текст 45"/>
          <p:cNvSpPr>
            <a:spLocks noGrp="1"/>
          </p:cNvSpPr>
          <p:nvPr>
            <p:ph type="body" sz="quarter" idx="14"/>
          </p:nvPr>
        </p:nvSpPr>
        <p:spPr>
          <a:xfrm>
            <a:off x="3258350" y="6438293"/>
            <a:ext cx="5675300" cy="40478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Oswald" pitchFamily="2" charset="-52"/>
              </a:rPr>
              <a:t>О достижении целевых </a:t>
            </a:r>
            <a:r>
              <a:rPr lang="ru-RU" dirty="0" smtClean="0">
                <a:latin typeface="Oswald" pitchFamily="2" charset="-52"/>
              </a:rPr>
              <a:t>показателей государственных </a:t>
            </a:r>
            <a:r>
              <a:rPr lang="ru-RU" dirty="0">
                <a:latin typeface="Oswald" pitchFamily="2" charset="-52"/>
              </a:rPr>
              <a:t>программ Пермского края </a:t>
            </a:r>
            <a:r>
              <a:rPr lang="ru-RU" dirty="0" smtClean="0">
                <a:latin typeface="Oswald" pitchFamily="2" charset="-52"/>
              </a:rPr>
              <a:t/>
            </a:r>
            <a:br>
              <a:rPr lang="ru-RU" dirty="0" smtClean="0">
                <a:latin typeface="Oswald" pitchFamily="2" charset="-52"/>
              </a:rPr>
            </a:br>
            <a:r>
              <a:rPr lang="ru-RU" dirty="0" smtClean="0">
                <a:latin typeface="Oswald" pitchFamily="2" charset="-52"/>
              </a:rPr>
              <a:t>при </a:t>
            </a:r>
            <a:r>
              <a:rPr lang="ru-RU" dirty="0">
                <a:latin typeface="Oswald" pitchFamily="2" charset="-52"/>
              </a:rPr>
              <a:t>исполнении бюджета Пермского края за 2022 год</a:t>
            </a:r>
          </a:p>
        </p:txBody>
      </p:sp>
      <p:cxnSp>
        <p:nvCxnSpPr>
          <p:cNvPr id="76" name="Прямая соединительная линия 75">
            <a:extLst>
              <a:ext uri="{FF2B5EF4-FFF2-40B4-BE49-F238E27FC236}">
                <a16:creationId xmlns:a16="http://schemas.microsoft.com/office/drawing/2014/main" xmlns="" id="{696B5B6A-A99E-4004-8387-F61410BB4201}"/>
              </a:ext>
            </a:extLst>
          </p:cNvPr>
          <p:cNvCxnSpPr/>
          <p:nvPr/>
        </p:nvCxnSpPr>
        <p:spPr>
          <a:xfrm>
            <a:off x="379444" y="693293"/>
            <a:ext cx="10881146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Заголовок 1"/>
          <p:cNvSpPr txBox="1">
            <a:spLocks/>
          </p:cNvSpPr>
          <p:nvPr/>
        </p:nvSpPr>
        <p:spPr>
          <a:xfrm>
            <a:off x="9060941" y="5220366"/>
            <a:ext cx="2937236" cy="3057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1400" dirty="0">
              <a:solidFill>
                <a:srgbClr val="1D0308"/>
              </a:solidFill>
              <a:latin typeface="Oswald" pitchFamily="2" charset="-52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536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>
            <a:extLst>
              <a:ext uri="{FF2B5EF4-FFF2-40B4-BE49-F238E27FC236}">
                <a16:creationId xmlns:a16="http://schemas.microsoft.com/office/drawing/2014/main" xmlns="" id="{C6945617-9F61-4A56-AA08-6469C210B3EC}"/>
              </a:ext>
            </a:extLst>
          </p:cNvPr>
          <p:cNvSpPr txBox="1">
            <a:spLocks/>
          </p:cNvSpPr>
          <p:nvPr/>
        </p:nvSpPr>
        <p:spPr>
          <a:xfrm>
            <a:off x="467217" y="209312"/>
            <a:ext cx="11236731" cy="563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500"/>
              </a:lnSpc>
            </a:pPr>
            <a:r>
              <a:rPr lang="ru-RU" sz="2800" dirty="0" smtClean="0">
                <a:solidFill>
                  <a:srgbClr val="0070C0"/>
                </a:solidFill>
                <a:latin typeface="Oswald" pitchFamily="2" charset="-52"/>
              </a:rPr>
              <a:t>Обеспечение </a:t>
            </a:r>
            <a:r>
              <a:rPr lang="ru-RU" sz="2800" dirty="0">
                <a:solidFill>
                  <a:srgbClr val="0070C0"/>
                </a:solidFill>
                <a:latin typeface="Oswald" pitchFamily="2" charset="-52"/>
              </a:rPr>
              <a:t>общественной безопасности</a:t>
            </a:r>
            <a:br>
              <a:rPr lang="ru-RU" sz="2800" dirty="0">
                <a:solidFill>
                  <a:srgbClr val="0070C0"/>
                </a:solidFill>
                <a:latin typeface="Oswald" pitchFamily="2" charset="-52"/>
              </a:rPr>
            </a:br>
            <a:r>
              <a:rPr lang="ru-RU" sz="2800" dirty="0">
                <a:solidFill>
                  <a:srgbClr val="0070C0"/>
                </a:solidFill>
                <a:latin typeface="Oswald" pitchFamily="2" charset="-52"/>
              </a:rPr>
              <a:t> </a:t>
            </a:r>
          </a:p>
        </p:txBody>
      </p:sp>
      <p:sp>
        <p:nvSpPr>
          <p:cNvPr id="65" name="Текст 44"/>
          <p:cNvSpPr>
            <a:spLocks noGrp="1"/>
          </p:cNvSpPr>
          <p:nvPr>
            <p:ph type="body" sz="quarter" idx="10"/>
          </p:nvPr>
        </p:nvSpPr>
        <p:spPr>
          <a:xfrm>
            <a:off x="507685" y="6472731"/>
            <a:ext cx="2520950" cy="338137"/>
          </a:xfrm>
        </p:spPr>
        <p:txBody>
          <a:bodyPr/>
          <a:lstStyle/>
          <a:p>
            <a:r>
              <a:rPr lang="ru-RU" dirty="0">
                <a:latin typeface="Oswald" pitchFamily="2" charset="-52"/>
              </a:rPr>
              <a:t>ПРАВИТЕЛЬСТВО ПЕРМСКОГО КРАЯ</a:t>
            </a:r>
          </a:p>
        </p:txBody>
      </p:sp>
      <p:sp>
        <p:nvSpPr>
          <p:cNvPr id="66" name="Текст 45"/>
          <p:cNvSpPr>
            <a:spLocks noGrp="1"/>
          </p:cNvSpPr>
          <p:nvPr>
            <p:ph type="body" sz="quarter" idx="14"/>
          </p:nvPr>
        </p:nvSpPr>
        <p:spPr>
          <a:xfrm>
            <a:off x="3258350" y="6438293"/>
            <a:ext cx="5675300" cy="40478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Oswald" pitchFamily="2" charset="-52"/>
              </a:rPr>
              <a:t>О достижении целевых </a:t>
            </a:r>
            <a:r>
              <a:rPr lang="ru-RU" dirty="0" smtClean="0">
                <a:latin typeface="Oswald" pitchFamily="2" charset="-52"/>
              </a:rPr>
              <a:t>показателей государственных </a:t>
            </a:r>
            <a:r>
              <a:rPr lang="ru-RU" dirty="0">
                <a:latin typeface="Oswald" pitchFamily="2" charset="-52"/>
              </a:rPr>
              <a:t>программ Пермского края </a:t>
            </a:r>
            <a:r>
              <a:rPr lang="ru-RU" dirty="0" smtClean="0">
                <a:latin typeface="Oswald" pitchFamily="2" charset="-52"/>
              </a:rPr>
              <a:t/>
            </a:r>
            <a:br>
              <a:rPr lang="ru-RU" dirty="0" smtClean="0">
                <a:latin typeface="Oswald" pitchFamily="2" charset="-52"/>
              </a:rPr>
            </a:br>
            <a:r>
              <a:rPr lang="ru-RU" dirty="0" smtClean="0">
                <a:latin typeface="Oswald" pitchFamily="2" charset="-52"/>
              </a:rPr>
              <a:t>при </a:t>
            </a:r>
            <a:r>
              <a:rPr lang="ru-RU" dirty="0">
                <a:latin typeface="Oswald" pitchFamily="2" charset="-52"/>
              </a:rPr>
              <a:t>исполнении бюджета Пермского края за 2022 год</a:t>
            </a:r>
          </a:p>
        </p:txBody>
      </p:sp>
      <p:cxnSp>
        <p:nvCxnSpPr>
          <p:cNvPr id="76" name="Прямая соединительная линия 75">
            <a:extLst>
              <a:ext uri="{FF2B5EF4-FFF2-40B4-BE49-F238E27FC236}">
                <a16:creationId xmlns:a16="http://schemas.microsoft.com/office/drawing/2014/main" xmlns="" id="{696B5B6A-A99E-4004-8387-F61410BB4201}"/>
              </a:ext>
            </a:extLst>
          </p:cNvPr>
          <p:cNvCxnSpPr/>
          <p:nvPr/>
        </p:nvCxnSpPr>
        <p:spPr>
          <a:xfrm>
            <a:off x="379444" y="693293"/>
            <a:ext cx="10881146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Заголовок 1"/>
          <p:cNvSpPr txBox="1">
            <a:spLocks/>
          </p:cNvSpPr>
          <p:nvPr/>
        </p:nvSpPr>
        <p:spPr>
          <a:xfrm>
            <a:off x="9060941" y="5220366"/>
            <a:ext cx="2937236" cy="3057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1400" dirty="0">
              <a:solidFill>
                <a:srgbClr val="1D0308"/>
              </a:solidFill>
              <a:latin typeface="Oswald" pitchFamily="2" charset="-52"/>
              <a:cs typeface="Traditional Arabic" panose="02020603050405020304" pitchFamily="18" charset="-78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702404580"/>
              </p:ext>
            </p:extLst>
          </p:nvPr>
        </p:nvGraphicFramePr>
        <p:xfrm>
          <a:off x="462029" y="1115547"/>
          <a:ext cx="6806636" cy="3262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4" t="8461" b="4810"/>
          <a:stretch/>
        </p:blipFill>
        <p:spPr bwMode="auto">
          <a:xfrm>
            <a:off x="7380842" y="773178"/>
            <a:ext cx="3879748" cy="2885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25378" y="4303269"/>
            <a:ext cx="714328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b="1" dirty="0" smtClean="0">
                <a:solidFill>
                  <a:srgbClr val="0070C0"/>
                </a:solidFill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sz="1400" b="1" dirty="0">
                <a:solidFill>
                  <a:srgbClr val="0070C0"/>
                </a:solidFill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итогам </a:t>
            </a:r>
            <a:r>
              <a:rPr lang="ru-RU" sz="1400" b="1" dirty="0" smtClean="0">
                <a:solidFill>
                  <a:srgbClr val="0070C0"/>
                </a:solidFill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2022 года показатели выполнены</a:t>
            </a:r>
            <a:r>
              <a:rPr lang="ru-RU" sz="1400" b="1" dirty="0" smtClean="0">
                <a:solidFill>
                  <a:srgbClr val="0070C0"/>
                </a:solidFill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spcAft>
                <a:spcPts val="0"/>
              </a:spcAft>
            </a:pPr>
            <a:endParaRPr lang="ru-RU" sz="1400" dirty="0">
              <a:latin typeface="Oswald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latin typeface="Oswald" pitchFamily="2" charset="-52"/>
              </a:rPr>
              <a:t>Укрепление материально - технической базы: приобретено </a:t>
            </a:r>
            <a:r>
              <a:rPr lang="ru-RU" sz="1400" dirty="0" smtClean="0">
                <a:latin typeface="Oswald" pitchFamily="2" charset="-52"/>
              </a:rPr>
              <a:t>20 автомобилей для </a:t>
            </a:r>
            <a:r>
              <a:rPr lang="ru-RU" sz="1400" dirty="0" smtClean="0">
                <a:latin typeface="Oswald" pitchFamily="2" charset="-52"/>
              </a:rPr>
              <a:t>полиции</a:t>
            </a:r>
          </a:p>
          <a:p>
            <a:pPr marL="457200" indent="-457200" algn="just">
              <a:buFont typeface="Wingdings" panose="05000000000000000000" pitchFamily="2" charset="2"/>
              <a:buChar char="ü"/>
              <a:defRPr/>
            </a:pPr>
            <a:endParaRPr lang="ru-RU" sz="1400" dirty="0">
              <a:latin typeface="Oswald" pitchFamily="2" charset="-52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latin typeface="Oswald" pitchFamily="2" charset="-52"/>
              </a:rPr>
              <a:t>Экспертизы по </a:t>
            </a:r>
            <a:r>
              <a:rPr lang="ru-RU" sz="1400" dirty="0">
                <a:latin typeface="Oswald" pitchFamily="2" charset="-52"/>
              </a:rPr>
              <a:t>уголовным </a:t>
            </a:r>
            <a:r>
              <a:rPr lang="ru-RU" sz="1400" dirty="0" smtClean="0">
                <a:latin typeface="Oswald" pitchFamily="2" charset="-52"/>
              </a:rPr>
              <a:t>делам, </a:t>
            </a:r>
            <a:r>
              <a:rPr lang="ru-RU" sz="1400" dirty="0">
                <a:latin typeface="Oswald" pitchFamily="2" charset="-52"/>
              </a:rPr>
              <a:t>связанным с  экстремизмом и </a:t>
            </a:r>
            <a:r>
              <a:rPr lang="ru-RU" sz="1400" dirty="0" smtClean="0">
                <a:latin typeface="Oswald" pitchFamily="2" charset="-52"/>
              </a:rPr>
              <a:t>терроризмом</a:t>
            </a:r>
          </a:p>
          <a:p>
            <a:pPr marL="457200" indent="-457200" algn="just">
              <a:buFont typeface="Wingdings" panose="05000000000000000000" pitchFamily="2" charset="2"/>
              <a:buChar char="ü"/>
              <a:defRPr/>
            </a:pPr>
            <a:endParaRPr lang="ru-RU" sz="1400" dirty="0" smtClean="0">
              <a:latin typeface="Oswald" pitchFamily="2" charset="-52"/>
            </a:endParaRPr>
          </a:p>
          <a:p>
            <a:pPr marL="457200" indent="-457200" algn="just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latin typeface="Oswald" pitchFamily="2" charset="-52"/>
              </a:rPr>
              <a:t>Вознаграждение </a:t>
            </a:r>
            <a:r>
              <a:rPr lang="ru-RU" sz="1400" dirty="0">
                <a:latin typeface="Oswald" pitchFamily="2" charset="-52"/>
              </a:rPr>
              <a:t>за добровольно сданное оружие и </a:t>
            </a:r>
            <a:r>
              <a:rPr lang="ru-RU" sz="1400" dirty="0" smtClean="0">
                <a:latin typeface="Oswald" pitchFamily="2" charset="-52"/>
              </a:rPr>
              <a:t>боеприпасы</a:t>
            </a:r>
          </a:p>
          <a:p>
            <a:pPr algn="just">
              <a:spcBef>
                <a:spcPts val="0"/>
              </a:spcBef>
              <a:defRPr/>
            </a:pPr>
            <a:endParaRPr lang="ru-RU" sz="1400" dirty="0" smtClean="0">
              <a:latin typeface="Oswald" pitchFamily="2" charset="-52"/>
            </a:endParaRPr>
          </a:p>
          <a:p>
            <a:pPr marL="457200" indent="-457200" algn="just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latin typeface="Oswald" pitchFamily="2" charset="-52"/>
              </a:rPr>
              <a:t>Развитие системы видеонаблюдения.</a:t>
            </a:r>
            <a:endParaRPr lang="ru-RU" sz="1400" dirty="0">
              <a:latin typeface="Oswald" pitchFamily="2" charset="-52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endParaRPr lang="ru-RU" sz="1400" dirty="0" smtClean="0">
              <a:latin typeface="Oswald" pitchFamily="2" charset="-52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endParaRPr lang="ru-RU" sz="1400" dirty="0">
              <a:latin typeface="Oswald" pitchFamily="2" charset="-52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4" t="710" r="13760" b="-710"/>
          <a:stretch/>
        </p:blipFill>
        <p:spPr bwMode="auto">
          <a:xfrm>
            <a:off x="7268665" y="4034421"/>
            <a:ext cx="650000" cy="687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665" y="5373249"/>
            <a:ext cx="790863" cy="882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22"/>
          <p:cNvSpPr/>
          <p:nvPr/>
        </p:nvSpPr>
        <p:spPr bwMode="auto">
          <a:xfrm>
            <a:off x="8103888" y="3884275"/>
            <a:ext cx="3327187" cy="837988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1600" dirty="0">
                <a:solidFill>
                  <a:schemeClr val="tx1"/>
                </a:solidFill>
                <a:latin typeface="Oswald" pitchFamily="2" charset="-52"/>
              </a:rPr>
              <a:t> 4  </a:t>
            </a:r>
            <a:r>
              <a:rPr lang="ru-RU" sz="1600" dirty="0" smtClean="0">
                <a:solidFill>
                  <a:schemeClr val="tx1"/>
                </a:solidFill>
                <a:latin typeface="Oswald" pitchFamily="2" charset="-52"/>
              </a:rPr>
              <a:t>автомобиля УАЗ</a:t>
            </a:r>
          </a:p>
          <a:p>
            <a:pPr>
              <a:defRPr/>
            </a:pPr>
            <a:r>
              <a:rPr lang="ru-RU" sz="1600" dirty="0" smtClean="0">
                <a:solidFill>
                  <a:schemeClr val="tx1"/>
                </a:solidFill>
                <a:latin typeface="Oswald" pitchFamily="2" charset="-52"/>
              </a:rPr>
              <a:t> 16  автомобилей Лада Гранта </a:t>
            </a:r>
            <a:endParaRPr lang="ru-RU" sz="1600" dirty="0">
              <a:solidFill>
                <a:schemeClr val="tx1"/>
              </a:solidFill>
              <a:latin typeface="Oswald" pitchFamily="2" charset="-52"/>
            </a:endParaRPr>
          </a:p>
        </p:txBody>
      </p:sp>
      <p:sp>
        <p:nvSpPr>
          <p:cNvPr id="13" name="Прямоугольник 22"/>
          <p:cNvSpPr/>
          <p:nvPr/>
        </p:nvSpPr>
        <p:spPr bwMode="auto">
          <a:xfrm>
            <a:off x="8103887" y="5230323"/>
            <a:ext cx="3327187" cy="1025183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1600" dirty="0">
                <a:solidFill>
                  <a:schemeClr val="tx1"/>
                </a:solidFill>
                <a:latin typeface="Oswald" pitchFamily="2" charset="-52"/>
              </a:rPr>
              <a:t> 1700 камер </a:t>
            </a:r>
            <a:r>
              <a:rPr lang="ru-RU" sz="1600" dirty="0" smtClean="0">
                <a:solidFill>
                  <a:schemeClr val="tx1"/>
                </a:solidFill>
                <a:latin typeface="Oswald" pitchFamily="2" charset="-52"/>
              </a:rPr>
              <a:t>в </a:t>
            </a:r>
            <a:r>
              <a:rPr lang="ru-RU" sz="1600" dirty="0">
                <a:solidFill>
                  <a:schemeClr val="tx1"/>
                </a:solidFill>
                <a:latin typeface="Oswald" pitchFamily="2" charset="-52"/>
              </a:rPr>
              <a:t>г. Перми и </a:t>
            </a:r>
            <a:r>
              <a:rPr lang="ru-RU" sz="1600" dirty="0" smtClean="0">
                <a:solidFill>
                  <a:schemeClr val="tx1"/>
                </a:solidFill>
                <a:latin typeface="Oswald" pitchFamily="2" charset="-52"/>
              </a:rPr>
              <a:t>крае</a:t>
            </a:r>
            <a:endParaRPr lang="ru-RU" sz="1600" dirty="0" smtClean="0">
              <a:solidFill>
                <a:schemeClr val="tx1"/>
              </a:solidFill>
              <a:latin typeface="Oswald" pitchFamily="2" charset="-52"/>
            </a:endParaRPr>
          </a:p>
          <a:p>
            <a:pPr>
              <a:defRPr/>
            </a:pPr>
            <a:r>
              <a:rPr lang="ru-RU" sz="1600" dirty="0" smtClean="0">
                <a:solidFill>
                  <a:schemeClr val="tx1"/>
                </a:solidFill>
                <a:latin typeface="Oswald" pitchFamily="2" charset="-52"/>
              </a:rPr>
              <a:t>200 </a:t>
            </a:r>
            <a:r>
              <a:rPr lang="ru-RU" sz="1600" dirty="0">
                <a:solidFill>
                  <a:schemeClr val="tx1"/>
                </a:solidFill>
                <a:latin typeface="Oswald" pitchFamily="2" charset="-52"/>
              </a:rPr>
              <a:t>камер </a:t>
            </a:r>
            <a:r>
              <a:rPr lang="ru-RU" sz="1600" dirty="0" smtClean="0">
                <a:solidFill>
                  <a:schemeClr val="tx1"/>
                </a:solidFill>
                <a:latin typeface="Oswald" pitchFamily="2" charset="-52"/>
              </a:rPr>
              <a:t>с </a:t>
            </a:r>
            <a:r>
              <a:rPr lang="ru-RU" sz="1600" dirty="0">
                <a:solidFill>
                  <a:schemeClr val="tx1"/>
                </a:solidFill>
                <a:latin typeface="Oswald" pitchFamily="2" charset="-52"/>
              </a:rPr>
              <a:t>элементами распознавания лиц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396365" y="747653"/>
            <a:ext cx="104537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100" b="1" dirty="0" smtClean="0">
                <a:solidFill>
                  <a:srgbClr val="E73A2D"/>
                </a:solidFill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Плановое значение - 33,2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endParaRPr lang="ru-RU" sz="1100" dirty="0">
              <a:solidFill>
                <a:srgbClr val="E73A2D"/>
              </a:solidFill>
              <a:latin typeface="Oswald" pitchFamily="2" charset="-5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213374" y="748043"/>
            <a:ext cx="9361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100" b="1" dirty="0">
                <a:solidFill>
                  <a:srgbClr val="0070C0"/>
                </a:solidFill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Плановое значение - </a:t>
            </a:r>
            <a:r>
              <a:rPr lang="ru-RU" sz="1100" b="1" dirty="0" smtClean="0">
                <a:solidFill>
                  <a:srgbClr val="0070C0"/>
                </a:solidFill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40,8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endParaRPr lang="ru-RU" sz="1100" dirty="0">
              <a:solidFill>
                <a:srgbClr val="0070C0"/>
              </a:solidFill>
              <a:latin typeface="Oswald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8912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>
            <a:extLst>
              <a:ext uri="{FF2B5EF4-FFF2-40B4-BE49-F238E27FC236}">
                <a16:creationId xmlns:a16="http://schemas.microsoft.com/office/drawing/2014/main" xmlns="" id="{C6945617-9F61-4A56-AA08-6469C210B3EC}"/>
              </a:ext>
            </a:extLst>
          </p:cNvPr>
          <p:cNvSpPr txBox="1">
            <a:spLocks/>
          </p:cNvSpPr>
          <p:nvPr/>
        </p:nvSpPr>
        <p:spPr>
          <a:xfrm>
            <a:off x="467217" y="209312"/>
            <a:ext cx="11236731" cy="563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500"/>
              </a:lnSpc>
            </a:pPr>
            <a:r>
              <a:rPr lang="ru-RU" sz="2800" dirty="0" smtClean="0">
                <a:solidFill>
                  <a:srgbClr val="0070C0"/>
                </a:solidFill>
                <a:latin typeface="Oswald" pitchFamily="2" charset="-52"/>
              </a:rPr>
              <a:t>Профилактика правонарушений</a:t>
            </a:r>
            <a:endParaRPr lang="ru-RU" sz="2800" dirty="0">
              <a:solidFill>
                <a:srgbClr val="0070C0"/>
              </a:solidFill>
              <a:latin typeface="Oswald" pitchFamily="2" charset="-52"/>
            </a:endParaRPr>
          </a:p>
        </p:txBody>
      </p:sp>
      <p:sp>
        <p:nvSpPr>
          <p:cNvPr id="65" name="Текст 44"/>
          <p:cNvSpPr>
            <a:spLocks noGrp="1"/>
          </p:cNvSpPr>
          <p:nvPr>
            <p:ph type="body" sz="quarter" idx="10"/>
          </p:nvPr>
        </p:nvSpPr>
        <p:spPr>
          <a:xfrm>
            <a:off x="507685" y="6472731"/>
            <a:ext cx="2520950" cy="338137"/>
          </a:xfrm>
        </p:spPr>
        <p:txBody>
          <a:bodyPr/>
          <a:lstStyle/>
          <a:p>
            <a:r>
              <a:rPr lang="ru-RU" dirty="0">
                <a:latin typeface="Oswald" pitchFamily="2" charset="-52"/>
              </a:rPr>
              <a:t>ПРАВИТЕЛЬСТВО ПЕРМСКОГО КРАЯ</a:t>
            </a:r>
          </a:p>
        </p:txBody>
      </p:sp>
      <p:sp>
        <p:nvSpPr>
          <p:cNvPr id="66" name="Текст 45"/>
          <p:cNvSpPr>
            <a:spLocks noGrp="1"/>
          </p:cNvSpPr>
          <p:nvPr>
            <p:ph type="body" sz="quarter" idx="14"/>
          </p:nvPr>
        </p:nvSpPr>
        <p:spPr>
          <a:xfrm>
            <a:off x="3258350" y="6438293"/>
            <a:ext cx="5675300" cy="40478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Oswald" pitchFamily="2" charset="-52"/>
              </a:rPr>
              <a:t>О достижении целевых </a:t>
            </a:r>
            <a:r>
              <a:rPr lang="ru-RU" dirty="0" smtClean="0">
                <a:latin typeface="Oswald" pitchFamily="2" charset="-52"/>
              </a:rPr>
              <a:t>показателей государственных </a:t>
            </a:r>
            <a:r>
              <a:rPr lang="ru-RU" dirty="0">
                <a:latin typeface="Oswald" pitchFamily="2" charset="-52"/>
              </a:rPr>
              <a:t>программ Пермского края </a:t>
            </a:r>
            <a:r>
              <a:rPr lang="ru-RU" dirty="0" smtClean="0">
                <a:latin typeface="Oswald" pitchFamily="2" charset="-52"/>
              </a:rPr>
              <a:t/>
            </a:r>
            <a:br>
              <a:rPr lang="ru-RU" dirty="0" smtClean="0">
                <a:latin typeface="Oswald" pitchFamily="2" charset="-52"/>
              </a:rPr>
            </a:br>
            <a:r>
              <a:rPr lang="ru-RU" dirty="0" smtClean="0">
                <a:latin typeface="Oswald" pitchFamily="2" charset="-52"/>
              </a:rPr>
              <a:t>при </a:t>
            </a:r>
            <a:r>
              <a:rPr lang="ru-RU" dirty="0">
                <a:latin typeface="Oswald" pitchFamily="2" charset="-52"/>
              </a:rPr>
              <a:t>исполнении бюджета Пермского края за 2022 год</a:t>
            </a:r>
          </a:p>
        </p:txBody>
      </p:sp>
      <p:cxnSp>
        <p:nvCxnSpPr>
          <p:cNvPr id="76" name="Прямая соединительная линия 75">
            <a:extLst>
              <a:ext uri="{FF2B5EF4-FFF2-40B4-BE49-F238E27FC236}">
                <a16:creationId xmlns:a16="http://schemas.microsoft.com/office/drawing/2014/main" xmlns="" id="{696B5B6A-A99E-4004-8387-F61410BB4201}"/>
              </a:ext>
            </a:extLst>
          </p:cNvPr>
          <p:cNvCxnSpPr/>
          <p:nvPr/>
        </p:nvCxnSpPr>
        <p:spPr>
          <a:xfrm>
            <a:off x="379444" y="693293"/>
            <a:ext cx="10881146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Заголовок 1"/>
          <p:cNvSpPr txBox="1">
            <a:spLocks/>
          </p:cNvSpPr>
          <p:nvPr/>
        </p:nvSpPr>
        <p:spPr>
          <a:xfrm>
            <a:off x="9060941" y="5220366"/>
            <a:ext cx="2937236" cy="3057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1400" dirty="0">
              <a:solidFill>
                <a:srgbClr val="1D0308"/>
              </a:solidFill>
              <a:latin typeface="Oswald" pitchFamily="2" charset="-52"/>
              <a:cs typeface="Traditional Arabic" panose="02020603050405020304" pitchFamily="18" charset="-78"/>
            </a:endParaRPr>
          </a:p>
        </p:txBody>
      </p:sp>
      <p:sp>
        <p:nvSpPr>
          <p:cNvPr id="10" name="TextBox 6" descr="область для текста" title="Текстовая часть"/>
          <p:cNvSpPr>
            <a:spLocks/>
          </p:cNvSpPr>
          <p:nvPr/>
        </p:nvSpPr>
        <p:spPr bwMode="auto">
          <a:xfrm>
            <a:off x="6522540" y="5033456"/>
            <a:ext cx="5722166" cy="370588"/>
          </a:xfrm>
          <a:prstGeom prst="rect">
            <a:avLst/>
          </a:prstGeom>
          <a:noFill/>
        </p:spPr>
        <p:txBody>
          <a:bodyPr wrap="square" lIns="91435" tIns="45718" rIns="91435" bIns="45718" rtlCol="0">
            <a:noAutofit/>
          </a:bodyPr>
          <a:lstStyle/>
          <a:p>
            <a:pPr>
              <a:defRPr/>
            </a:pPr>
            <a:endParaRPr dirty="0"/>
          </a:p>
        </p:txBody>
      </p:sp>
      <p:sp>
        <p:nvSpPr>
          <p:cNvPr id="11" name="TextBox 26" descr="область для текста" title="Текстовая часть"/>
          <p:cNvSpPr>
            <a:spLocks/>
          </p:cNvSpPr>
          <p:nvPr/>
        </p:nvSpPr>
        <p:spPr bwMode="auto">
          <a:xfrm>
            <a:off x="6467444" y="1413130"/>
            <a:ext cx="5186993" cy="429407"/>
          </a:xfrm>
          <a:prstGeom prst="rect">
            <a:avLst/>
          </a:prstGeom>
          <a:noFill/>
        </p:spPr>
        <p:txBody>
          <a:bodyPr wrap="square" lIns="91435" tIns="45718" rIns="91435" bIns="45718" rtlCol="0">
            <a:noAutofit/>
          </a:bodyPr>
          <a:lstStyle/>
          <a:p>
            <a:pPr algn="ctr">
              <a:defRPr/>
            </a:pPr>
            <a:r>
              <a:rPr lang="ru-RU" sz="1600" b="1" dirty="0" smtClean="0">
                <a:solidFill>
                  <a:srgbClr val="0070C0"/>
                </a:solidFill>
                <a:latin typeface="Oswald" pitchFamily="2" charset="-52"/>
              </a:rPr>
              <a:t>Показатель</a:t>
            </a:r>
            <a:r>
              <a:rPr lang="ru-RU" sz="1600" dirty="0" smtClean="0">
                <a:solidFill>
                  <a:srgbClr val="0070C0"/>
                </a:solidFill>
                <a:latin typeface="Oswald" pitchFamily="2" charset="-52"/>
              </a:rPr>
              <a:t> </a:t>
            </a:r>
            <a:r>
              <a:rPr lang="ru-RU" sz="1600" b="1" dirty="0" smtClean="0">
                <a:solidFill>
                  <a:srgbClr val="0070C0"/>
                </a:solidFill>
                <a:latin typeface="Oswald" pitchFamily="2" charset="-52"/>
              </a:rPr>
              <a:t>по итогам 2022 г. – 36,1 %, (2021 г. - 40.8</a:t>
            </a:r>
            <a:r>
              <a:rPr lang="ru-RU" sz="1600" dirty="0" smtClean="0">
                <a:solidFill>
                  <a:srgbClr val="0070C0"/>
                </a:solidFill>
                <a:latin typeface="Oswald" pitchFamily="2" charset="-52"/>
              </a:rPr>
              <a:t>)</a:t>
            </a:r>
            <a:endParaRPr sz="1600" dirty="0">
              <a:solidFill>
                <a:srgbClr val="0070C0"/>
              </a:solidFill>
              <a:latin typeface="Oswald" pitchFamily="2" charset="-52"/>
            </a:endParaRPr>
          </a:p>
        </p:txBody>
      </p:sp>
      <p:cxnSp>
        <p:nvCxnSpPr>
          <p:cNvPr id="12" name="Прямая соединительная линия 11"/>
          <p:cNvCxnSpPr>
            <a:cxnSpLocks/>
          </p:cNvCxnSpPr>
          <p:nvPr/>
        </p:nvCxnSpPr>
        <p:spPr bwMode="auto">
          <a:xfrm>
            <a:off x="6133414" y="773178"/>
            <a:ext cx="0" cy="54542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 bwMode="auto">
          <a:xfrm>
            <a:off x="0" y="3918668"/>
            <a:ext cx="6133414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b="1" dirty="0" smtClean="0">
                <a:solidFill>
                  <a:srgbClr val="0070C0"/>
                </a:solidFill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По итогам 2022 года показатель выполнен.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ru-RU" sz="1400" dirty="0" smtClean="0">
              <a:latin typeface="Oswald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sz="1400" dirty="0" smtClean="0"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2017 года – проект «На </a:t>
            </a:r>
            <a:r>
              <a:rPr lang="ru-RU" sz="1400" dirty="0"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пути героя» </a:t>
            </a:r>
            <a:r>
              <a:rPr lang="ru-RU" sz="1400" dirty="0" smtClean="0"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sz="1400" dirty="0"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трудных </a:t>
            </a:r>
            <a:r>
              <a:rPr lang="ru-RU" sz="1400" dirty="0" smtClean="0"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подростков</a:t>
            </a:r>
            <a:r>
              <a:rPr lang="ru-RU" sz="1400" dirty="0" smtClean="0"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ru-RU" sz="1400" dirty="0">
              <a:latin typeface="Oswald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Ежегодная </a:t>
            </a:r>
            <a:r>
              <a:rPr lang="ru-RU" sz="1400" dirty="0" smtClean="0"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игра </a:t>
            </a:r>
            <a:r>
              <a:rPr lang="ru-RU" sz="1400" dirty="0"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«Поезд </a:t>
            </a:r>
            <a:r>
              <a:rPr lang="ru-RU" sz="1400" dirty="0" smtClean="0"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безопасности</a:t>
            </a:r>
            <a:r>
              <a:rPr lang="ru-RU" sz="1400" dirty="0" smtClean="0"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». </a:t>
            </a:r>
            <a:r>
              <a:rPr lang="ru-RU" sz="1400" dirty="0"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Охват </a:t>
            </a:r>
            <a:r>
              <a:rPr lang="ru-RU" sz="1400" dirty="0" smtClean="0"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в 2022 г. более 3 000 </a:t>
            </a:r>
            <a:r>
              <a:rPr lang="ru-RU" sz="1400" dirty="0" smtClean="0"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детей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ru-RU" sz="1400" dirty="0" smtClean="0">
              <a:latin typeface="Oswald" pitchFamily="2" charset="-52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Oswald" pitchFamily="2" charset="-52"/>
              </a:rPr>
              <a:t> 22 экспертизы </a:t>
            </a:r>
            <a:r>
              <a:rPr lang="ru-RU" sz="1400" dirty="0">
                <a:latin typeface="Oswald" pitchFamily="2" charset="-52"/>
              </a:rPr>
              <a:t>информационной продукции, предназначенной для </a:t>
            </a:r>
            <a:r>
              <a:rPr lang="ru-RU" sz="1400" dirty="0" smtClean="0">
                <a:latin typeface="Oswald" pitchFamily="2" charset="-52"/>
              </a:rPr>
              <a:t>детей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ru-RU" sz="1400" dirty="0" smtClean="0">
              <a:latin typeface="Oswald" pitchFamily="2" charset="-52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Oswald" pitchFamily="2" charset="-52"/>
              </a:rPr>
              <a:t>Мониторинг сети «Интернет» - выявлено деструктивных 139 сообществ и 27 аккаунтов, заблокировано 55 сообществ и 13 аккаунтов .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ru-RU" sz="1400" dirty="0" smtClean="0">
              <a:latin typeface="Oswald" pitchFamily="2" charset="-52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ru-RU" sz="2400" dirty="0"/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697357580"/>
              </p:ext>
            </p:extLst>
          </p:nvPr>
        </p:nvGraphicFramePr>
        <p:xfrm>
          <a:off x="730723" y="1265063"/>
          <a:ext cx="4733401" cy="2543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Текст 5"/>
          <p:cNvSpPr txBox="1">
            <a:spLocks/>
          </p:cNvSpPr>
          <p:nvPr/>
        </p:nvSpPr>
        <p:spPr bwMode="auto">
          <a:xfrm>
            <a:off x="6668676" y="13028986"/>
            <a:ext cx="11349861" cy="8095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400">
                <a:solidFill>
                  <a:srgbClr val="FFFFFF"/>
                </a:solidFill>
                <a:latin typeface="PermianSerifTypeface"/>
                <a:ea typeface="+mn-ea"/>
                <a:cs typeface="+mn-cs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>
                <a:solidFill>
                  <a:srgbClr val="FFFFFF"/>
                </a:solidFill>
                <a:latin typeface="PermianSerifTypeface"/>
                <a:ea typeface="+mn-ea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>
                <a:solidFill>
                  <a:srgbClr val="FFFFFF"/>
                </a:solidFill>
                <a:latin typeface="PermianSerifTypeface"/>
                <a:ea typeface="+mn-ea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>
                <a:solidFill>
                  <a:srgbClr val="FFFFFF"/>
                </a:solidFill>
                <a:latin typeface="PermianSerifTypeface"/>
                <a:ea typeface="+mn-ea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>
                <a:solidFill>
                  <a:srgbClr val="FFFFFF"/>
                </a:solidFill>
                <a:latin typeface="PermianSerifTypeface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 bwMode="auto">
          <a:xfrm>
            <a:off x="4837270" y="1604174"/>
            <a:ext cx="1296144" cy="4767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rgbClr val="0070C0"/>
                </a:solidFill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Плановое значение</a:t>
            </a:r>
            <a:r>
              <a:rPr lang="ru-RU" sz="1100" b="1" dirty="0" smtClean="0">
                <a:solidFill>
                  <a:srgbClr val="0070C0"/>
                </a:solidFill>
                <a:latin typeface="Oswald" pitchFamily="2" charset="-52"/>
              </a:rPr>
              <a:t> 6,6 %</a:t>
            </a:r>
            <a:endParaRPr lang="ru-RU" sz="1100" b="1" dirty="0">
              <a:solidFill>
                <a:srgbClr val="0070C0"/>
              </a:solidFill>
              <a:latin typeface="Oswald" pitchFamily="2" charset="-52"/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09267" y="802655"/>
            <a:ext cx="59763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latin typeface="Oswald" pitchFamily="2" charset="-52"/>
              </a:rPr>
              <a:t>Доля несовершеннолетних лиц, совершивших преступления, </a:t>
            </a:r>
            <a:r>
              <a:rPr lang="ru-RU" sz="1600" dirty="0" smtClean="0">
                <a:latin typeface="Oswald" pitchFamily="2" charset="-52"/>
              </a:rPr>
              <a:t>чел</a:t>
            </a:r>
            <a:r>
              <a:rPr lang="ru-RU" sz="1600" dirty="0">
                <a:latin typeface="Oswald" pitchFamily="2" charset="-52"/>
              </a:rPr>
              <a:t>.</a:t>
            </a:r>
            <a:endParaRPr lang="ru-RU" sz="1600" dirty="0">
              <a:latin typeface="Oswald" pitchFamily="2" charset="-52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1196" y="4132641"/>
            <a:ext cx="2901884" cy="209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Прямоугольник 20"/>
          <p:cNvSpPr/>
          <p:nvPr/>
        </p:nvSpPr>
        <p:spPr bwMode="auto">
          <a:xfrm>
            <a:off x="6408091" y="1842538"/>
            <a:ext cx="53057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Oswald" pitchFamily="2" charset="-52"/>
              </a:rPr>
              <a:t>страхование</a:t>
            </a:r>
            <a:r>
              <a:rPr lang="ru-RU" sz="1400" dirty="0">
                <a:latin typeface="Oswald" pitchFamily="2" charset="-52"/>
              </a:rPr>
              <a:t>, материальное обеспечение </a:t>
            </a:r>
            <a:r>
              <a:rPr lang="ru-RU" sz="1400" dirty="0" smtClean="0">
                <a:latin typeface="Oswald" pitchFamily="2" charset="-52"/>
              </a:rPr>
              <a:t>дружинников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ru-RU" sz="1400" dirty="0" smtClean="0">
              <a:latin typeface="Oswald" pitchFamily="2" charset="-52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Oswald" pitchFamily="2" charset="-52"/>
              </a:rPr>
              <a:t>стимулирование дружинников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ru-RU" sz="1400" dirty="0" smtClean="0">
              <a:latin typeface="Oswald" pitchFamily="2" charset="-52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Oswald" pitchFamily="2" charset="-52"/>
              </a:rPr>
              <a:t> конкурсы </a:t>
            </a:r>
            <a:r>
              <a:rPr lang="ru-RU" sz="1400" dirty="0">
                <a:latin typeface="Oswald" pitchFamily="2" charset="-52"/>
              </a:rPr>
              <a:t>«Лучшая народная дружина» </a:t>
            </a:r>
            <a:r>
              <a:rPr lang="ru-RU" sz="1400" dirty="0" smtClean="0">
                <a:latin typeface="Oswald" pitchFamily="2" charset="-52"/>
              </a:rPr>
              <a:t>и </a:t>
            </a:r>
            <a:r>
              <a:rPr lang="ru-RU" sz="1400" dirty="0">
                <a:latin typeface="Oswald" pitchFamily="2" charset="-52"/>
              </a:rPr>
              <a:t>«Лучший народный дружинник</a:t>
            </a:r>
            <a:r>
              <a:rPr lang="ru-RU" sz="1400" dirty="0" smtClean="0">
                <a:latin typeface="Oswald" pitchFamily="2" charset="-52"/>
              </a:rPr>
              <a:t>»</a:t>
            </a:r>
          </a:p>
          <a:p>
            <a:pPr algn="just">
              <a:spcAft>
                <a:spcPts val="0"/>
              </a:spcAft>
            </a:pPr>
            <a:endParaRPr lang="ru-RU" sz="1400" dirty="0">
              <a:latin typeface="Oswald" pitchFamily="2" charset="-52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endParaRPr lang="ru-RU" sz="1400" dirty="0" smtClean="0">
              <a:latin typeface="Oswald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ru-RU" sz="1400" dirty="0">
              <a:latin typeface="Oswald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ru-RU" sz="1400" dirty="0">
              <a:latin typeface="Oswald" pitchFamily="2" charset="-52"/>
            </a:endParaRPr>
          </a:p>
        </p:txBody>
      </p:sp>
      <p:sp>
        <p:nvSpPr>
          <p:cNvPr id="22" name="TextBox 21"/>
          <p:cNvSpPr txBox="1"/>
          <p:nvPr/>
        </p:nvSpPr>
        <p:spPr bwMode="auto">
          <a:xfrm>
            <a:off x="6218926" y="773178"/>
            <a:ext cx="54850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Oswald" pitchFamily="2" charset="-52"/>
              </a:rPr>
              <a:t>Уровень активности граждан в сфере профилактики правонарушений во взаимодействии с органами власти, %</a:t>
            </a:r>
            <a:endParaRPr lang="ru-RU" sz="1600" b="1" dirty="0">
              <a:latin typeface="Oswald" pitchFamily="2" charset="-52"/>
              <a:ea typeface="Calibri"/>
              <a:cs typeface="Times New Roman"/>
            </a:endParaRPr>
          </a:p>
          <a:p>
            <a:endParaRPr lang="ru-RU" sz="1600" dirty="0">
              <a:latin typeface="Oswald" pitchFamily="2" charset="-52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6270608" y="4771813"/>
            <a:ext cx="683916" cy="754319"/>
          </a:xfrm>
          <a:prstGeom prst="rect">
            <a:avLst/>
          </a:prstGeom>
        </p:spPr>
      </p:pic>
      <p:sp>
        <p:nvSpPr>
          <p:cNvPr id="24" name="Прямоугольник 22"/>
          <p:cNvSpPr/>
          <p:nvPr/>
        </p:nvSpPr>
        <p:spPr bwMode="auto">
          <a:xfrm>
            <a:off x="6954524" y="4147755"/>
            <a:ext cx="2327699" cy="21538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ru-RU" sz="1400" dirty="0" smtClean="0">
                <a:solidFill>
                  <a:srgbClr val="0070C0"/>
                </a:solidFill>
                <a:latin typeface="Oswald" pitchFamily="2" charset="-52"/>
              </a:rPr>
              <a:t> </a:t>
            </a:r>
            <a:r>
              <a:rPr lang="ru-RU" sz="1400" dirty="0">
                <a:solidFill>
                  <a:srgbClr val="0070C0"/>
                </a:solidFill>
                <a:latin typeface="Oswald" pitchFamily="2" charset="-52"/>
              </a:rPr>
              <a:t>68 народных </a:t>
            </a:r>
            <a:r>
              <a:rPr lang="ru-RU" sz="1400" dirty="0" smtClean="0">
                <a:solidFill>
                  <a:srgbClr val="0070C0"/>
                </a:solidFill>
                <a:latin typeface="Oswald" pitchFamily="2" charset="-52"/>
              </a:rPr>
              <a:t>дружин</a:t>
            </a:r>
          </a:p>
          <a:p>
            <a:pPr>
              <a:defRPr/>
            </a:pPr>
            <a:endParaRPr lang="ru-RU" sz="1400" dirty="0">
              <a:solidFill>
                <a:srgbClr val="0070C0"/>
              </a:solidFill>
              <a:latin typeface="Oswald" pitchFamily="2" charset="-52"/>
            </a:endParaRPr>
          </a:p>
          <a:p>
            <a:pPr>
              <a:defRPr/>
            </a:pPr>
            <a:r>
              <a:rPr lang="ru-RU" sz="1400" dirty="0">
                <a:solidFill>
                  <a:srgbClr val="0070C0"/>
                </a:solidFill>
                <a:latin typeface="Oswald" pitchFamily="2" charset="-52"/>
              </a:rPr>
              <a:t> 995 </a:t>
            </a:r>
            <a:r>
              <a:rPr lang="ru-RU" sz="1400" dirty="0" smtClean="0">
                <a:solidFill>
                  <a:srgbClr val="0070C0"/>
                </a:solidFill>
                <a:latin typeface="Oswald" pitchFamily="2" charset="-52"/>
              </a:rPr>
              <a:t>дружинников</a:t>
            </a:r>
          </a:p>
          <a:p>
            <a:pPr>
              <a:defRPr/>
            </a:pPr>
            <a:endParaRPr lang="ru-RU" sz="1400" dirty="0">
              <a:solidFill>
                <a:srgbClr val="0070C0"/>
              </a:solidFill>
              <a:latin typeface="Oswald" pitchFamily="2" charset="-52"/>
            </a:endParaRPr>
          </a:p>
          <a:p>
            <a:pPr>
              <a:defRPr/>
            </a:pPr>
            <a:r>
              <a:rPr lang="ru-RU" sz="1400" dirty="0">
                <a:solidFill>
                  <a:srgbClr val="0070C0"/>
                </a:solidFill>
                <a:latin typeface="Oswald" pitchFamily="2" charset="-52"/>
              </a:rPr>
              <a:t>25 713 выходов на охрану порядка</a:t>
            </a:r>
          </a:p>
        </p:txBody>
      </p:sp>
      <p:sp>
        <p:nvSpPr>
          <p:cNvPr id="25" name="Прямоугольник 22"/>
          <p:cNvSpPr/>
          <p:nvPr/>
        </p:nvSpPr>
        <p:spPr bwMode="auto">
          <a:xfrm>
            <a:off x="6363020" y="3196755"/>
            <a:ext cx="5635158" cy="834852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1400" dirty="0" smtClean="0">
                <a:solidFill>
                  <a:schemeClr val="tx1"/>
                </a:solidFill>
                <a:latin typeface="Oswald" pitchFamily="2" charset="-52"/>
              </a:rPr>
              <a:t>С </a:t>
            </a:r>
            <a:r>
              <a:rPr lang="ru-RU" sz="1400" dirty="0">
                <a:solidFill>
                  <a:schemeClr val="tx1"/>
                </a:solidFill>
                <a:latin typeface="Oswald" pitchFamily="2" charset="-52"/>
              </a:rPr>
              <a:t>участием дружинников  </a:t>
            </a:r>
            <a:r>
              <a:rPr lang="ru-RU" sz="1400" dirty="0" smtClean="0">
                <a:solidFill>
                  <a:schemeClr val="tx1"/>
                </a:solidFill>
                <a:latin typeface="Oswald" pitchFamily="2" charset="-52"/>
              </a:rPr>
              <a:t>в 2022 г. задержано </a:t>
            </a:r>
            <a:r>
              <a:rPr lang="ru-RU" sz="1400" b="1" dirty="0" smtClean="0">
                <a:solidFill>
                  <a:schemeClr val="tx1"/>
                </a:solidFill>
                <a:latin typeface="Oswald" pitchFamily="2" charset="-52"/>
              </a:rPr>
              <a:t>44 </a:t>
            </a:r>
            <a:r>
              <a:rPr lang="ru-RU" sz="1400" dirty="0">
                <a:solidFill>
                  <a:schemeClr val="tx1"/>
                </a:solidFill>
                <a:latin typeface="Oswald" pitchFamily="2" charset="-52"/>
              </a:rPr>
              <a:t>лиц за совершение </a:t>
            </a:r>
            <a:r>
              <a:rPr lang="ru-RU" sz="1400" dirty="0" smtClean="0">
                <a:solidFill>
                  <a:schemeClr val="tx1"/>
                </a:solidFill>
                <a:latin typeface="Oswald" pitchFamily="2" charset="-52"/>
              </a:rPr>
              <a:t>преступлений</a:t>
            </a:r>
            <a:r>
              <a:rPr lang="ru-RU" sz="1400" b="1" dirty="0" smtClean="0">
                <a:solidFill>
                  <a:schemeClr val="tx1"/>
                </a:solidFill>
                <a:latin typeface="Oswald" pitchFamily="2" charset="-52"/>
              </a:rPr>
              <a:t>, </a:t>
            </a:r>
            <a:r>
              <a:rPr lang="ru-RU" sz="1400" b="1" dirty="0">
                <a:solidFill>
                  <a:schemeClr val="tx1"/>
                </a:solidFill>
                <a:latin typeface="Oswald" pitchFamily="2" charset="-52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Oswald" pitchFamily="2" charset="-52"/>
              </a:rPr>
              <a:t>2 </a:t>
            </a:r>
            <a:r>
              <a:rPr lang="ru-RU" sz="1400" b="1" dirty="0">
                <a:solidFill>
                  <a:schemeClr val="tx1"/>
                </a:solidFill>
                <a:latin typeface="Oswald" pitchFamily="2" charset="-52"/>
              </a:rPr>
              <a:t>832 </a:t>
            </a:r>
            <a:r>
              <a:rPr lang="ru-RU" sz="1400" dirty="0">
                <a:solidFill>
                  <a:schemeClr val="tx1"/>
                </a:solidFill>
                <a:latin typeface="Oswald" pitchFamily="2" charset="-52"/>
              </a:rPr>
              <a:t>лиц за совершение </a:t>
            </a:r>
            <a:r>
              <a:rPr lang="ru-RU" sz="1400" dirty="0" smtClean="0">
                <a:solidFill>
                  <a:schemeClr val="tx1"/>
                </a:solidFill>
                <a:latin typeface="Oswald" pitchFamily="2" charset="-52"/>
              </a:rPr>
              <a:t>административных правонарушений,</a:t>
            </a:r>
            <a:r>
              <a:rPr lang="ru-RU" sz="1400" b="1" dirty="0" smtClean="0">
                <a:solidFill>
                  <a:schemeClr val="tx1"/>
                </a:solidFill>
                <a:latin typeface="Oswald" pitchFamily="2" charset="-52"/>
              </a:rPr>
              <a:t> 21 </a:t>
            </a:r>
            <a:r>
              <a:rPr lang="ru-RU" sz="1400" dirty="0">
                <a:solidFill>
                  <a:schemeClr val="tx1"/>
                </a:solidFill>
                <a:latin typeface="Oswald" pitchFamily="2" charset="-52"/>
              </a:rPr>
              <a:t>человек, находящихся в розыске</a:t>
            </a:r>
          </a:p>
        </p:txBody>
      </p:sp>
    </p:spTree>
    <p:extLst>
      <p:ext uri="{BB962C8B-B14F-4D97-AF65-F5344CB8AC3E}">
        <p14:creationId xmlns:p14="http://schemas.microsoft.com/office/powerpoint/2010/main" val="322958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2896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xmlns="" id="{4F7E7DC3-5BD7-4684-BFDA-0E3D5841B248}"/>
              </a:ext>
            </a:extLst>
          </p:cNvPr>
          <p:cNvSpPr/>
          <p:nvPr/>
        </p:nvSpPr>
        <p:spPr>
          <a:xfrm>
            <a:off x="6646032" y="964759"/>
            <a:ext cx="4486660" cy="521826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38100" sx="102000" sy="102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8617167"/>
              </p:ext>
            </p:extLst>
          </p:nvPr>
        </p:nvGraphicFramePr>
        <p:xfrm>
          <a:off x="1195575" y="1934727"/>
          <a:ext cx="9779276" cy="3099981"/>
        </p:xfrm>
        <a:graphic>
          <a:graphicData uri="http://schemas.openxmlformats.org/drawingml/2006/table">
            <a:tbl>
              <a:tblPr/>
              <a:tblGrid>
                <a:gridCol w="5337572"/>
                <a:gridCol w="144379"/>
                <a:gridCol w="1455821"/>
                <a:gridCol w="1046748"/>
                <a:gridCol w="1542421"/>
                <a:gridCol w="252335"/>
              </a:tblGrid>
              <a:tr h="400849"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C2D38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Oswald" pitchFamily="2" charset="-52"/>
                        </a:rPr>
                        <a:t>13</a:t>
                      </a:r>
                      <a:r>
                        <a:rPr lang="en-US" sz="2000" b="1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Oswald" pitchFamily="2" charset="-52"/>
                        </a:rPr>
                        <a:t> 28</a:t>
                      </a:r>
                      <a:r>
                        <a:rPr lang="ru-RU" sz="2000" b="1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Oswald" pitchFamily="2" charset="-52"/>
                        </a:rPr>
                        <a:t>1,8</a:t>
                      </a:r>
                      <a:endParaRPr lang="ru-RU" sz="2000" b="1" i="0" u="none" strike="noStrike" dirty="0">
                        <a:solidFill>
                          <a:srgbClr val="FF0000"/>
                        </a:solidFill>
                        <a:effectLst/>
                        <a:latin typeface="Oswald" pitchFamily="2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Oswald" pitchFamily="2" charset="-52"/>
                        </a:rPr>
                        <a:t>13</a:t>
                      </a:r>
                      <a:r>
                        <a:rPr lang="en-US" sz="2000" b="1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Oswald" pitchFamily="2" charset="-52"/>
                        </a:rPr>
                        <a:t> 167,1</a:t>
                      </a:r>
                      <a:endParaRPr lang="ru-RU" sz="2000" b="1" i="0" u="none" strike="noStrike" dirty="0">
                        <a:solidFill>
                          <a:srgbClr val="FF0000"/>
                        </a:solidFill>
                        <a:effectLst/>
                        <a:latin typeface="Oswald" pitchFamily="2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Oswald" pitchFamily="2" charset="-52"/>
                        </a:rPr>
                        <a:t>9</a:t>
                      </a:r>
                      <a:r>
                        <a:rPr lang="en-US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Oswald" pitchFamily="2" charset="-52"/>
                        </a:rPr>
                        <a:t>9</a:t>
                      </a:r>
                      <a:r>
                        <a:rPr lang="ru-RU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Oswald" pitchFamily="2" charset="-52"/>
                        </a:rPr>
                        <a:t>*</a:t>
                      </a:r>
                      <a:endParaRPr lang="ru-RU" sz="2000" b="1" i="0" u="none" strike="noStrike" dirty="0">
                        <a:solidFill>
                          <a:srgbClr val="FF0000"/>
                        </a:solidFill>
                        <a:effectLst/>
                        <a:latin typeface="Oswald" pitchFamily="2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613"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FF0000"/>
                        </a:buClr>
                        <a:buSzPts val="910"/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i="0" u="none" strike="noStrike" dirty="0" smtClean="0">
                          <a:solidFill>
                            <a:srgbClr val="1C2D38"/>
                          </a:solidFill>
                          <a:effectLst/>
                          <a:latin typeface="Oswald" pitchFamily="2" charset="-52"/>
                        </a:rPr>
                        <a:t>Дотации муниципальным образованиям</a:t>
                      </a:r>
                    </a:p>
                  </a:txBody>
                  <a:tcPr marL="342900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1C2D38"/>
                          </a:solidFill>
                          <a:effectLst/>
                          <a:latin typeface="Oswald" pitchFamily="2" charset="-52"/>
                        </a:rPr>
                        <a:t>11 031,1</a:t>
                      </a:r>
                      <a:r>
                        <a:rPr lang="ru-RU" sz="1600" b="0" i="0" u="none" strike="noStrike" dirty="0">
                          <a:solidFill>
                            <a:srgbClr val="1C2D38"/>
                          </a:solidFill>
                          <a:effectLst/>
                          <a:latin typeface="Oswald" pitchFamily="2" charset="-52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1C2D38"/>
                          </a:solidFill>
                          <a:effectLst/>
                          <a:latin typeface="Oswald" pitchFamily="2" charset="-52"/>
                        </a:rPr>
                        <a:t>11</a:t>
                      </a:r>
                      <a:r>
                        <a:rPr lang="en-US" sz="1600" b="0" i="0" u="none" strike="noStrike" baseline="0" dirty="0" smtClean="0">
                          <a:solidFill>
                            <a:srgbClr val="1C2D38"/>
                          </a:solidFill>
                          <a:effectLst/>
                          <a:latin typeface="Oswald" pitchFamily="2" charset="-52"/>
                        </a:rPr>
                        <a:t> 026,7</a:t>
                      </a:r>
                      <a:endParaRPr lang="ru-RU" sz="1600" b="0" i="0" u="none" strike="noStrike" dirty="0">
                        <a:solidFill>
                          <a:srgbClr val="1C2D38"/>
                        </a:solidFill>
                        <a:effectLst/>
                        <a:latin typeface="Oswald" pitchFamily="2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1C2D38"/>
                          </a:solidFill>
                          <a:effectLst/>
                          <a:latin typeface="Oswald" pitchFamily="2" charset="-52"/>
                        </a:rPr>
                        <a:t> </a:t>
                      </a:r>
                      <a:r>
                        <a:rPr lang="en-US" sz="1600" b="0" i="0" u="none" strike="noStrike" dirty="0" smtClean="0">
                          <a:solidFill>
                            <a:srgbClr val="1C2D38"/>
                          </a:solidFill>
                          <a:effectLst/>
                          <a:latin typeface="Oswald" pitchFamily="2" charset="-52"/>
                        </a:rPr>
                        <a:t>100</a:t>
                      </a:r>
                      <a:endParaRPr lang="ru-RU" sz="1600" b="0" i="0" u="none" strike="noStrike" dirty="0">
                        <a:solidFill>
                          <a:srgbClr val="1C2D38"/>
                        </a:solidFill>
                        <a:effectLst/>
                        <a:latin typeface="Oswald" pitchFamily="2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0043"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FF0000"/>
                        </a:buClr>
                        <a:buSzPts val="910"/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i="0" u="none" strike="noStrike" dirty="0">
                          <a:solidFill>
                            <a:srgbClr val="1C2D38"/>
                          </a:solidFill>
                          <a:effectLst/>
                          <a:latin typeface="Oswald" pitchFamily="2" charset="-52"/>
                        </a:rPr>
                        <a:t>Единая субсидия</a:t>
                      </a:r>
                      <a:endParaRPr lang="ru-RU" sz="910" b="0" i="0" u="none" strike="noStrike" dirty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342900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1C2D38"/>
                          </a:solidFill>
                          <a:effectLst/>
                          <a:latin typeface="Oswald" pitchFamily="2" charset="-52"/>
                        </a:rPr>
                        <a:t>807,4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1C2D38"/>
                          </a:solidFill>
                          <a:effectLst/>
                          <a:latin typeface="Oswald" pitchFamily="2" charset="-52"/>
                        </a:rPr>
                        <a:t>802,6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1C2D38"/>
                          </a:solidFill>
                          <a:effectLst/>
                          <a:latin typeface="Oswald" pitchFamily="2" charset="-52"/>
                        </a:rPr>
                        <a:t>99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254"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FF0000"/>
                        </a:buClr>
                        <a:buSzPts val="910"/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i="0" u="none" strike="noStrike" dirty="0">
                          <a:solidFill>
                            <a:srgbClr val="1C2D38"/>
                          </a:solidFill>
                          <a:effectLst/>
                          <a:latin typeface="Oswald" pitchFamily="2" charset="-52"/>
                        </a:rPr>
                        <a:t>Поддержка преобразованных муниципальных образований</a:t>
                      </a:r>
                      <a:endParaRPr lang="ru-RU" sz="910" b="0" i="0" u="none" strike="noStrike" dirty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342900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1C2D38"/>
                          </a:solidFill>
                          <a:effectLst/>
                          <a:latin typeface="Oswald" pitchFamily="2" charset="-52"/>
                        </a:rPr>
                        <a:t>571,1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1C2D38"/>
                          </a:solidFill>
                          <a:effectLst/>
                          <a:latin typeface="Oswald" pitchFamily="2" charset="-52"/>
                        </a:rPr>
                        <a:t>553</a:t>
                      </a:r>
                      <a:r>
                        <a:rPr lang="en-US" sz="1600" b="0" i="0" u="none" strike="noStrike" dirty="0" smtClean="0">
                          <a:solidFill>
                            <a:srgbClr val="1C2D38"/>
                          </a:solidFill>
                          <a:effectLst/>
                          <a:latin typeface="Oswald" pitchFamily="2" charset="-52"/>
                        </a:rPr>
                        <a:t>,0</a:t>
                      </a:r>
                      <a:endParaRPr lang="ru-RU" sz="1600" b="0" i="0" u="none" strike="noStrike" dirty="0">
                        <a:solidFill>
                          <a:srgbClr val="1C2D38"/>
                        </a:solidFill>
                        <a:effectLst/>
                        <a:latin typeface="Oswald" pitchFamily="2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1C2D38"/>
                          </a:solidFill>
                          <a:effectLst/>
                          <a:latin typeface="Oswald" pitchFamily="2" charset="-52"/>
                        </a:rPr>
                        <a:t>97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9760"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FF0000"/>
                        </a:buClr>
                        <a:buSzPts val="910"/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i="0" u="none" strike="noStrike" dirty="0">
                          <a:solidFill>
                            <a:srgbClr val="1C2D38"/>
                          </a:solidFill>
                          <a:effectLst/>
                          <a:latin typeface="Oswald" pitchFamily="2" charset="-52"/>
                        </a:rPr>
                        <a:t>Комплексные планы развития территорий </a:t>
                      </a:r>
                      <a:r>
                        <a:rPr lang="ru-RU" sz="1600" b="0" i="0" u="none" strike="noStrike" dirty="0" err="1">
                          <a:solidFill>
                            <a:srgbClr val="1C2D38"/>
                          </a:solidFill>
                          <a:effectLst/>
                          <a:latin typeface="Oswald" pitchFamily="2" charset="-52"/>
                        </a:rPr>
                        <a:t>Верхнекамья</a:t>
                      </a:r>
                      <a:endParaRPr lang="ru-RU" sz="910" b="0" i="0" u="none" strike="noStrike" dirty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342900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1C2D38"/>
                          </a:solidFill>
                          <a:effectLst/>
                          <a:latin typeface="Oswald" pitchFamily="2" charset="-52"/>
                        </a:rPr>
                        <a:t>2</a:t>
                      </a:r>
                      <a:r>
                        <a:rPr lang="en-US" sz="1600" b="0" i="0" u="none" strike="noStrike" dirty="0" smtClean="0">
                          <a:solidFill>
                            <a:srgbClr val="1C2D38"/>
                          </a:solidFill>
                          <a:effectLst/>
                          <a:latin typeface="Oswald" pitchFamily="2" charset="-52"/>
                        </a:rPr>
                        <a:t>9</a:t>
                      </a:r>
                      <a:r>
                        <a:rPr lang="ru-RU" sz="1600" b="0" i="0" u="none" strike="noStrike" dirty="0" smtClean="0">
                          <a:solidFill>
                            <a:srgbClr val="1C2D38"/>
                          </a:solidFill>
                          <a:effectLst/>
                          <a:latin typeface="Oswald" pitchFamily="2" charset="-52"/>
                        </a:rPr>
                        <a:t>6</a:t>
                      </a:r>
                      <a:r>
                        <a:rPr lang="en-US" sz="1600" b="0" i="0" u="none" strike="noStrike" dirty="0" smtClean="0">
                          <a:solidFill>
                            <a:srgbClr val="1C2D38"/>
                          </a:solidFill>
                          <a:effectLst/>
                          <a:latin typeface="Oswald" pitchFamily="2" charset="-52"/>
                        </a:rPr>
                        <a:t>,0</a:t>
                      </a:r>
                      <a:endParaRPr lang="ru-RU" sz="1600" b="0" i="0" u="none" strike="noStrike" dirty="0">
                        <a:solidFill>
                          <a:srgbClr val="1C2D38"/>
                        </a:solidFill>
                        <a:effectLst/>
                        <a:latin typeface="Oswald" pitchFamily="2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1C2D38"/>
                          </a:solidFill>
                          <a:effectLst/>
                          <a:latin typeface="Oswald" pitchFamily="2" charset="-52"/>
                        </a:rPr>
                        <a:t>245,1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1C2D38"/>
                          </a:solidFill>
                          <a:effectLst/>
                          <a:latin typeface="Oswald" pitchFamily="2" charset="-52"/>
                        </a:rPr>
                        <a:t>83</a:t>
                      </a:r>
                      <a:endParaRPr lang="ru-RU" sz="1600" b="0" i="0" u="none" strike="noStrike" dirty="0">
                        <a:solidFill>
                          <a:srgbClr val="1C2D38"/>
                        </a:solidFill>
                        <a:effectLst/>
                        <a:latin typeface="Oswald" pitchFamily="2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0329"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FF0000"/>
                        </a:buClr>
                        <a:buSzPts val="910"/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i="0" u="none" strike="noStrike" dirty="0">
                          <a:solidFill>
                            <a:srgbClr val="1C2D38"/>
                          </a:solidFill>
                          <a:effectLst/>
                          <a:latin typeface="Oswald" pitchFamily="2" charset="-52"/>
                        </a:rPr>
                        <a:t>Поддержка общественных инициатив</a:t>
                      </a:r>
                      <a:endParaRPr lang="ru-RU" sz="910" b="0" i="0" u="none" strike="noStrike" dirty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342900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1C2D38"/>
                          </a:solidFill>
                          <a:effectLst/>
                          <a:latin typeface="Oswald" pitchFamily="2" charset="-52"/>
                        </a:rPr>
                        <a:t>288,</a:t>
                      </a:r>
                      <a:r>
                        <a:rPr lang="en-US" sz="1600" b="0" i="0" u="none" strike="noStrike" dirty="0" smtClean="0">
                          <a:solidFill>
                            <a:srgbClr val="1C2D38"/>
                          </a:solidFill>
                          <a:effectLst/>
                          <a:latin typeface="Oswald" pitchFamily="2" charset="-52"/>
                        </a:rPr>
                        <a:t>5</a:t>
                      </a:r>
                      <a:endParaRPr lang="ru-RU" sz="1600" b="0" i="0" u="none" strike="noStrike" dirty="0">
                        <a:solidFill>
                          <a:srgbClr val="1C2D38"/>
                        </a:solidFill>
                        <a:effectLst/>
                        <a:latin typeface="Oswald" pitchFamily="2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1C2D38"/>
                          </a:solidFill>
                          <a:effectLst/>
                          <a:latin typeface="Oswald" pitchFamily="2" charset="-52"/>
                        </a:rPr>
                        <a:t>283,9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1C2D38"/>
                          </a:solidFill>
                          <a:effectLst/>
                          <a:latin typeface="Oswald" pitchFamily="2" charset="-52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4612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91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rgbClr val="1C2D38"/>
                          </a:solidFill>
                          <a:effectLst/>
                          <a:latin typeface="Oswald" pitchFamily="2" charset="-52"/>
                        </a:rPr>
                        <a:t>Прочие мероприятия</a:t>
                      </a:r>
                      <a:endParaRPr lang="ru-RU" sz="910" b="0" i="0" u="none" strike="noStrike" dirty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342900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1C2D38"/>
                          </a:solidFill>
                          <a:effectLst/>
                          <a:latin typeface="Oswald" pitchFamily="2" charset="-52"/>
                        </a:rPr>
                        <a:t>187,3</a:t>
                      </a:r>
                      <a:endParaRPr lang="ru-RU" sz="1600" b="0" i="0" u="none" strike="noStrike" dirty="0">
                        <a:solidFill>
                          <a:srgbClr val="1C2D38"/>
                        </a:solidFill>
                        <a:effectLst/>
                        <a:latin typeface="Oswald" pitchFamily="2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1C2D38"/>
                          </a:solidFill>
                          <a:effectLst/>
                          <a:latin typeface="Oswald" pitchFamily="2" charset="-52"/>
                        </a:rPr>
                        <a:t>161,6</a:t>
                      </a:r>
                      <a:endParaRPr lang="ru-RU" sz="1600" b="0" i="0" u="none" strike="noStrike" dirty="0">
                        <a:solidFill>
                          <a:srgbClr val="1C2D38"/>
                        </a:solidFill>
                        <a:effectLst/>
                        <a:latin typeface="Oswald" pitchFamily="2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1C2D38"/>
                          </a:solidFill>
                          <a:effectLst/>
                          <a:latin typeface="Oswald" pitchFamily="2" charset="-52"/>
                        </a:rPr>
                        <a:t>86</a:t>
                      </a:r>
                      <a:endParaRPr lang="ru-RU" sz="1600" b="0" i="0" u="none" strike="noStrike" dirty="0">
                        <a:solidFill>
                          <a:srgbClr val="1C2D38"/>
                        </a:solidFill>
                        <a:effectLst/>
                        <a:latin typeface="Oswald" pitchFamily="2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91521"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FF0000"/>
                        </a:buClr>
                        <a:buSzPts val="910"/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i="0" u="none" strike="noStrike" dirty="0" smtClean="0">
                          <a:solidFill>
                            <a:srgbClr val="1C2D38"/>
                          </a:solidFill>
                          <a:effectLst/>
                          <a:latin typeface="Oswald" pitchFamily="2" charset="-52"/>
                        </a:rPr>
                        <a:t>Переселение жителей из отдельных населенных пунктов, </a:t>
                      </a:r>
                      <a:br>
                        <a:rPr lang="ru-RU" sz="1600" b="0" i="0" u="none" strike="noStrike" dirty="0" smtClean="0">
                          <a:solidFill>
                            <a:srgbClr val="1C2D38"/>
                          </a:solidFill>
                          <a:effectLst/>
                          <a:latin typeface="Oswald" pitchFamily="2" charset="-52"/>
                        </a:rPr>
                      </a:br>
                      <a:r>
                        <a:rPr lang="ru-RU" sz="1600" b="0" i="0" u="none" strike="noStrike" dirty="0" smtClean="0">
                          <a:solidFill>
                            <a:srgbClr val="1C2D38"/>
                          </a:solidFill>
                          <a:effectLst/>
                          <a:latin typeface="Oswald" pitchFamily="2" charset="-52"/>
                        </a:rPr>
                        <a:t>снос расселенных жилых домов и нежилых зданий</a:t>
                      </a:r>
                    </a:p>
                  </a:txBody>
                  <a:tcPr marL="342900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1C2D38"/>
                          </a:solidFill>
                          <a:effectLst/>
                          <a:latin typeface="Oswald" pitchFamily="2" charset="-52"/>
                        </a:rPr>
                        <a:t>100</a:t>
                      </a:r>
                      <a:r>
                        <a:rPr lang="en-US" sz="1600" b="0" i="0" u="none" strike="noStrike" dirty="0" smtClean="0">
                          <a:solidFill>
                            <a:srgbClr val="1C2D38"/>
                          </a:solidFill>
                          <a:effectLst/>
                          <a:latin typeface="Oswald" pitchFamily="2" charset="-52"/>
                        </a:rPr>
                        <a:t>,5</a:t>
                      </a:r>
                      <a:endParaRPr lang="ru-RU" sz="1600" b="0" i="0" u="none" strike="noStrike" dirty="0">
                        <a:solidFill>
                          <a:srgbClr val="1C2D38"/>
                        </a:solidFill>
                        <a:effectLst/>
                        <a:latin typeface="Oswald" pitchFamily="2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1C2D38"/>
                          </a:solidFill>
                          <a:effectLst/>
                          <a:latin typeface="Oswald" pitchFamily="2" charset="-52"/>
                        </a:rPr>
                        <a:t>94,2</a:t>
                      </a:r>
                      <a:endParaRPr lang="ru-RU" sz="1600" b="0" i="0" u="none" strike="noStrike" dirty="0">
                        <a:solidFill>
                          <a:srgbClr val="1C2D38"/>
                        </a:solidFill>
                        <a:effectLst/>
                        <a:latin typeface="Oswald" pitchFamily="2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1C2D38"/>
                          </a:solidFill>
                          <a:effectLst/>
                          <a:latin typeface="Oswald" pitchFamily="2" charset="-52"/>
                        </a:rPr>
                        <a:t>94</a:t>
                      </a:r>
                      <a:endParaRPr lang="ru-RU" sz="1600" b="0" i="0" u="none" strike="noStrike" dirty="0">
                        <a:solidFill>
                          <a:srgbClr val="1C2D38"/>
                        </a:solidFill>
                        <a:effectLst/>
                        <a:latin typeface="Oswald" pitchFamily="2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5" name="Текст 4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>
                <a:latin typeface="Oswald" pitchFamily="2" charset="-52"/>
              </a:rPr>
              <a:t>ПРАВИТЕЛЬСТВО ПЕРМСКОГО КРАЯ</a:t>
            </a:r>
          </a:p>
        </p:txBody>
      </p:sp>
      <p:sp>
        <p:nvSpPr>
          <p:cNvPr id="46" name="Текст 4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latin typeface="Oswald" pitchFamily="2" charset="-52"/>
              </a:rPr>
              <a:t>О достижении целевых показателей государственных программ Пермского края </a:t>
            </a:r>
            <a:br>
              <a:rPr lang="ru-RU" dirty="0">
                <a:latin typeface="Oswald" pitchFamily="2" charset="-52"/>
              </a:rPr>
            </a:br>
            <a:r>
              <a:rPr lang="ru-RU" dirty="0">
                <a:latin typeface="Oswald" pitchFamily="2" charset="-52"/>
              </a:rPr>
              <a:t>при исполнении бюджета Пермского края за 2022 год</a:t>
            </a:r>
          </a:p>
        </p:txBody>
      </p:sp>
      <p:sp>
        <p:nvSpPr>
          <p:cNvPr id="30" name="Текст 50">
            <a:extLst>
              <a:ext uri="{FF2B5EF4-FFF2-40B4-BE49-F238E27FC236}">
                <a16:creationId xmlns:a16="http://schemas.microsoft.com/office/drawing/2014/main" xmlns="" id="{F6B755FD-C74F-4FAC-BDA1-388C8AA77F43}"/>
              </a:ext>
            </a:extLst>
          </p:cNvPr>
          <p:cNvSpPr txBox="1">
            <a:spLocks/>
          </p:cNvSpPr>
          <p:nvPr/>
        </p:nvSpPr>
        <p:spPr>
          <a:xfrm>
            <a:off x="614558" y="337265"/>
            <a:ext cx="11521280" cy="7159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500"/>
              </a:lnSpc>
            </a:pPr>
            <a:r>
              <a:rPr lang="ru-RU" dirty="0">
                <a:solidFill>
                  <a:srgbClr val="0070C0"/>
                </a:solidFill>
                <a:latin typeface="Oswald" pitchFamily="2" charset="-52"/>
              </a:rPr>
              <a:t>Государственная программа «Региональная политика и развитие территорий»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696B5B6A-A99E-4004-8387-F61410BB4201}"/>
              </a:ext>
            </a:extLst>
          </p:cNvPr>
          <p:cNvCxnSpPr/>
          <p:nvPr/>
        </p:nvCxnSpPr>
        <p:spPr>
          <a:xfrm>
            <a:off x="696913" y="731456"/>
            <a:ext cx="10881146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1195574" y="1023602"/>
            <a:ext cx="5362036" cy="400110"/>
          </a:xfrm>
          <a:prstGeom prst="rect">
            <a:avLst/>
          </a:prstGeom>
          <a:solidFill>
            <a:srgbClr val="0083C8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ru-RU" sz="2000" dirty="0" smtClean="0">
                <a:solidFill>
                  <a:srgbClr val="FFFFFF"/>
                </a:solidFill>
                <a:latin typeface="Oswald" pitchFamily="2" charset="-52"/>
              </a:rPr>
              <a:t>Основные направления</a:t>
            </a:r>
            <a:endParaRPr lang="ru-RU" sz="2000" dirty="0">
              <a:solidFill>
                <a:srgbClr val="FFFFFF"/>
              </a:solidFill>
              <a:latin typeface="Oswald" pitchFamily="2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354417" y="1503049"/>
            <a:ext cx="5533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ru-RU" sz="1600" dirty="0" smtClean="0">
                <a:latin typeface="Oswald" pitchFamily="2" charset="-52"/>
              </a:rPr>
              <a:t>факт</a:t>
            </a:r>
            <a:endParaRPr lang="ru-RU" sz="1600" dirty="0">
              <a:latin typeface="Oswald" pitchFamily="2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391308" y="1447418"/>
            <a:ext cx="1096774" cy="4514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>
              <a:lnSpc>
                <a:spcPts val="1400"/>
              </a:lnSpc>
            </a:pPr>
            <a:r>
              <a:rPr lang="ru-RU" sz="1600" dirty="0" smtClean="0">
                <a:latin typeface="Oswald" pitchFamily="2" charset="-52"/>
              </a:rPr>
              <a:t>%</a:t>
            </a:r>
          </a:p>
          <a:p>
            <a:pPr algn="ctr" fontAlgn="ctr">
              <a:lnSpc>
                <a:spcPts val="1400"/>
              </a:lnSpc>
            </a:pPr>
            <a:r>
              <a:rPr lang="ru-RU" sz="1600" dirty="0" smtClean="0">
                <a:latin typeface="Oswald" pitchFamily="2" charset="-52"/>
              </a:rPr>
              <a:t>исполнения</a:t>
            </a:r>
            <a:endParaRPr lang="ru-RU" sz="1600" dirty="0">
              <a:latin typeface="Oswald" pitchFamily="2" charset="-52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5442027" y="1936349"/>
            <a:ext cx="13909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dirty="0" smtClean="0">
                <a:latin typeface="Oswald" pitchFamily="2" charset="-52"/>
              </a:rPr>
              <a:t>ВСЕГО:</a:t>
            </a:r>
            <a:endParaRPr lang="ru-RU" dirty="0">
              <a:latin typeface="Oswald" pitchFamily="2" charset="-52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670135" y="1510177"/>
            <a:ext cx="13909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1600" dirty="0" smtClean="0">
                <a:latin typeface="Oswald" pitchFamily="2" charset="-52"/>
              </a:rPr>
              <a:t>план</a:t>
            </a:r>
            <a:endParaRPr lang="ru-RU" sz="1600" dirty="0">
              <a:latin typeface="Oswald" pitchFamily="2" charset="-52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E09DF705-2DFE-42C4-8FD2-6609EA409C08}"/>
              </a:ext>
            </a:extLst>
          </p:cNvPr>
          <p:cNvSpPr/>
          <p:nvPr/>
        </p:nvSpPr>
        <p:spPr>
          <a:xfrm flipH="1">
            <a:off x="6737746" y="1023602"/>
            <a:ext cx="4237105" cy="400580"/>
          </a:xfrm>
          <a:prstGeom prst="rect">
            <a:avLst/>
          </a:prstGeom>
          <a:solidFill>
            <a:srgbClr val="0083C8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  <a:latin typeface="Oswald" pitchFamily="2" charset="-52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7147744" y="973109"/>
            <a:ext cx="35718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ru-RU" sz="2000" dirty="0" smtClean="0">
                <a:solidFill>
                  <a:schemeClr val="bg1"/>
                </a:solidFill>
                <a:latin typeface="Oswald" pitchFamily="2" charset="-52"/>
              </a:rPr>
              <a:t>Финансирование 2022 года,</a:t>
            </a:r>
            <a:r>
              <a:rPr lang="ru-RU" sz="2400" dirty="0" smtClean="0">
                <a:solidFill>
                  <a:schemeClr val="bg1"/>
                </a:solidFill>
                <a:latin typeface="Oswald" pitchFamily="2" charset="-52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Oswald" pitchFamily="2" charset="-52"/>
              </a:rPr>
              <a:t>млн. руб.</a:t>
            </a:r>
            <a:endParaRPr lang="ru-RU" sz="1400" dirty="0">
              <a:solidFill>
                <a:schemeClr val="bg1"/>
              </a:solidFill>
              <a:latin typeface="Oswald" pitchFamily="2" charset="-52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257351" y="5872290"/>
            <a:ext cx="4120526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>
              <a:lnSpc>
                <a:spcPts val="1400"/>
              </a:lnSpc>
            </a:pPr>
            <a:r>
              <a:rPr lang="ru-RU" sz="1000" dirty="0" smtClean="0">
                <a:latin typeface="Oswald" pitchFamily="2" charset="-52"/>
              </a:rPr>
              <a:t>* с учетом закрытых лимитов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30" y="170122"/>
            <a:ext cx="340628" cy="63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0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Прямоугольник 116">
            <a:extLst>
              <a:ext uri="{FF2B5EF4-FFF2-40B4-BE49-F238E27FC236}">
                <a16:creationId xmlns="" xmlns:a16="http://schemas.microsoft.com/office/drawing/2014/main" id="{80E7239F-425A-41EB-8FF5-82B5DFCCF801}"/>
              </a:ext>
            </a:extLst>
          </p:cNvPr>
          <p:cNvSpPr/>
          <p:nvPr/>
        </p:nvSpPr>
        <p:spPr>
          <a:xfrm>
            <a:off x="476012" y="823004"/>
            <a:ext cx="11249948" cy="2322523"/>
          </a:xfrm>
          <a:prstGeom prst="rect">
            <a:avLst/>
          </a:prstGeom>
          <a:noFill/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  <a:latin typeface="Oswald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>
                <a:latin typeface="Oswald" pitchFamily="2" charset="-52"/>
              </a:rPr>
              <a:t>ПРАВИТЕЛЬСТВО ПЕРМСКОГО </a:t>
            </a:r>
            <a:r>
              <a:rPr lang="ru-RU" dirty="0" smtClean="0">
                <a:latin typeface="Oswald" pitchFamily="2" charset="-52"/>
              </a:rPr>
              <a:t>КРАЯ </a:t>
            </a:r>
            <a:endParaRPr lang="ru-RU" dirty="0">
              <a:latin typeface="Oswald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>
                <a:latin typeface="Oswald" pitchFamily="2" charset="-52"/>
              </a:rPr>
              <a:t>О достижении целевых показателей государственных программ Пермского края </a:t>
            </a:r>
            <a:br>
              <a:rPr lang="ru-RU" dirty="0">
                <a:latin typeface="Oswald" pitchFamily="2" charset="-52"/>
              </a:rPr>
            </a:br>
            <a:r>
              <a:rPr lang="ru-RU" dirty="0">
                <a:latin typeface="Oswald" pitchFamily="2" charset="-52"/>
              </a:rPr>
              <a:t>при исполнении бюджета Пермского края за 2022 год</a:t>
            </a:r>
          </a:p>
        </p:txBody>
      </p:sp>
      <p:sp>
        <p:nvSpPr>
          <p:cNvPr id="96" name="Текст 50">
            <a:extLst>
              <a:ext uri="{FF2B5EF4-FFF2-40B4-BE49-F238E27FC236}">
                <a16:creationId xmlns="" xmlns:a16="http://schemas.microsoft.com/office/drawing/2014/main" id="{D4DA6345-3CCD-49C3-883F-2C561868C845}"/>
              </a:ext>
            </a:extLst>
          </p:cNvPr>
          <p:cNvSpPr txBox="1">
            <a:spLocks/>
          </p:cNvSpPr>
          <p:nvPr/>
        </p:nvSpPr>
        <p:spPr>
          <a:xfrm>
            <a:off x="586850" y="266072"/>
            <a:ext cx="11521280" cy="5204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0070C0"/>
                </a:solidFill>
                <a:latin typeface="Oswald"/>
              </a:rPr>
              <a:t>Единая субсидия</a:t>
            </a:r>
          </a:p>
        </p:txBody>
      </p:sp>
      <p:cxnSp>
        <p:nvCxnSpPr>
          <p:cNvPr id="100" name="Прямая соединительная линия 99">
            <a:extLst>
              <a:ext uri="{FF2B5EF4-FFF2-40B4-BE49-F238E27FC236}">
                <a16:creationId xmlns="" xmlns:a16="http://schemas.microsoft.com/office/drawing/2014/main" id="{B030893F-926C-4B82-912F-3E464E1EF05B}"/>
              </a:ext>
            </a:extLst>
          </p:cNvPr>
          <p:cNvCxnSpPr/>
          <p:nvPr/>
        </p:nvCxnSpPr>
        <p:spPr>
          <a:xfrm>
            <a:off x="658813" y="725345"/>
            <a:ext cx="10881146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7710802" y="923923"/>
            <a:ext cx="30779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dirty="0" smtClean="0">
                <a:solidFill>
                  <a:srgbClr val="0070C0"/>
                </a:solidFill>
                <a:latin typeface="Oswald" pitchFamily="2" charset="-52"/>
                <a:cs typeface="Arial" panose="020B0604020202020204" pitchFamily="34" charset="0"/>
              </a:rPr>
              <a:t>НАПРАВЛЕНИЯ РЕАЛИЗАЦИИ</a:t>
            </a:r>
            <a:endParaRPr lang="ru-RU" sz="1400" dirty="0">
              <a:solidFill>
                <a:srgbClr val="0070C0"/>
              </a:solidFill>
              <a:latin typeface="Oswald" pitchFamily="2" charset="-52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06736" y="1299428"/>
            <a:ext cx="2250989" cy="47627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TextBox 81"/>
          <p:cNvSpPr txBox="1"/>
          <p:nvPr/>
        </p:nvSpPr>
        <p:spPr>
          <a:xfrm>
            <a:off x="6949119" y="1274133"/>
            <a:ext cx="877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89CF"/>
                </a:solidFill>
                <a:latin typeface="Oswald" pitchFamily="2" charset="-52"/>
                <a:cs typeface="Arial" panose="020B0604020202020204" pitchFamily="34" charset="0"/>
              </a:rPr>
              <a:t>152</a:t>
            </a:r>
            <a:endParaRPr lang="ru-RU" sz="2800" dirty="0">
              <a:solidFill>
                <a:srgbClr val="0089CF"/>
              </a:solidFill>
              <a:latin typeface="Oswald" pitchFamily="2" charset="-52"/>
              <a:cs typeface="Arial" panose="020B0604020202020204" pitchFamily="34" charset="0"/>
            </a:endParaRPr>
          </a:p>
        </p:txBody>
      </p:sp>
      <p:pic>
        <p:nvPicPr>
          <p:cNvPr id="103" name="Рисунок 10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889" y="1286124"/>
            <a:ext cx="396000" cy="396000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="" xmlns:a16="http://schemas.microsoft.com/office/drawing/2014/main" id="{9EC221D0-BE9B-473E-A0C6-9E141FE0DBDA}"/>
              </a:ext>
            </a:extLst>
          </p:cNvPr>
          <p:cNvSpPr txBox="1"/>
          <p:nvPr/>
        </p:nvSpPr>
        <p:spPr>
          <a:xfrm>
            <a:off x="8031704" y="1389674"/>
            <a:ext cx="13063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</a:pPr>
            <a:r>
              <a:rPr lang="ru-RU" sz="1050" dirty="0">
                <a:solidFill>
                  <a:srgbClr val="1C2D38"/>
                </a:solidFill>
                <a:latin typeface="Oswald Light" pitchFamily="2" charset="-52"/>
                <a:cs typeface="Arial" panose="020B0604020202020204" pitchFamily="34" charset="0"/>
              </a:rPr>
              <a:t>Кап. ремонт, ремонт объектов образования</a:t>
            </a:r>
          </a:p>
        </p:txBody>
      </p:sp>
      <p:sp>
        <p:nvSpPr>
          <p:cNvPr id="83" name="Прямоугольник 82"/>
          <p:cNvSpPr/>
          <p:nvPr/>
        </p:nvSpPr>
        <p:spPr>
          <a:xfrm>
            <a:off x="4423729" y="1278181"/>
            <a:ext cx="2522299" cy="4351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/>
          <p:cNvSpPr/>
          <p:nvPr/>
        </p:nvSpPr>
        <p:spPr>
          <a:xfrm>
            <a:off x="9330760" y="1288010"/>
            <a:ext cx="2150933" cy="4831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 84"/>
          <p:cNvSpPr/>
          <p:nvPr/>
        </p:nvSpPr>
        <p:spPr>
          <a:xfrm>
            <a:off x="4431804" y="1771150"/>
            <a:ext cx="2504215" cy="458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Прямоугольник 87"/>
          <p:cNvSpPr/>
          <p:nvPr/>
        </p:nvSpPr>
        <p:spPr>
          <a:xfrm>
            <a:off x="4447893" y="2290089"/>
            <a:ext cx="2488125" cy="4146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рямоугольник 91"/>
          <p:cNvSpPr/>
          <p:nvPr/>
        </p:nvSpPr>
        <p:spPr>
          <a:xfrm>
            <a:off x="6996223" y="1815635"/>
            <a:ext cx="2261502" cy="4138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TextBox 112">
            <a:extLst>
              <a:ext uri="{FF2B5EF4-FFF2-40B4-BE49-F238E27FC236}">
                <a16:creationId xmlns="" xmlns:a16="http://schemas.microsoft.com/office/drawing/2014/main" id="{3379D0B1-4BBA-4271-8D6D-B370055FDE37}"/>
              </a:ext>
            </a:extLst>
          </p:cNvPr>
          <p:cNvSpPr txBox="1"/>
          <p:nvPr/>
        </p:nvSpPr>
        <p:spPr>
          <a:xfrm>
            <a:off x="5285117" y="1372366"/>
            <a:ext cx="15771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</a:pPr>
            <a:r>
              <a:rPr lang="ru-RU" sz="1050" dirty="0">
                <a:solidFill>
                  <a:srgbClr val="1C2D38"/>
                </a:solidFill>
                <a:latin typeface="Oswald Light" pitchFamily="2" charset="-52"/>
                <a:cs typeface="Arial" panose="020B0604020202020204" pitchFamily="34" charset="0"/>
              </a:rPr>
              <a:t>Кап. ремонт, ремонт учреждений культуры</a:t>
            </a:r>
          </a:p>
        </p:txBody>
      </p:sp>
      <p:pic>
        <p:nvPicPr>
          <p:cNvPr id="104" name="Рисунок 103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875" y="1316214"/>
            <a:ext cx="363479" cy="360000"/>
          </a:xfrm>
          <a:prstGeom prst="rect">
            <a:avLst/>
          </a:prstGeom>
        </p:spPr>
      </p:pic>
      <p:sp>
        <p:nvSpPr>
          <p:cNvPr id="93" name="TextBox 92"/>
          <p:cNvSpPr txBox="1"/>
          <p:nvPr/>
        </p:nvSpPr>
        <p:spPr>
          <a:xfrm>
            <a:off x="4396935" y="1218487"/>
            <a:ext cx="673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89CF"/>
                </a:solidFill>
                <a:latin typeface="Oswald" pitchFamily="2" charset="-52"/>
                <a:cs typeface="Arial" panose="020B0604020202020204" pitchFamily="34" charset="0"/>
              </a:rPr>
              <a:t>65</a:t>
            </a:r>
            <a:endParaRPr lang="ru-RU" sz="2800" dirty="0">
              <a:solidFill>
                <a:srgbClr val="0089CF"/>
              </a:solidFill>
              <a:latin typeface="Oswald" pitchFamily="2" charset="-52"/>
              <a:cs typeface="Arial" panose="020B060402020202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="" xmlns:a16="http://schemas.microsoft.com/office/drawing/2014/main" id="{AA0BF505-C04F-4384-A06D-436077461EA1}"/>
              </a:ext>
            </a:extLst>
          </p:cNvPr>
          <p:cNvSpPr txBox="1"/>
          <p:nvPr/>
        </p:nvSpPr>
        <p:spPr>
          <a:xfrm>
            <a:off x="10128538" y="1343742"/>
            <a:ext cx="1597422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</a:pPr>
            <a:r>
              <a:rPr lang="ru-RU" sz="1050" dirty="0">
                <a:solidFill>
                  <a:srgbClr val="1C2D38"/>
                </a:solidFill>
                <a:latin typeface="Oswald Light" pitchFamily="2" charset="-52"/>
                <a:cs typeface="Arial" panose="020B0604020202020204" pitchFamily="34" charset="0"/>
              </a:rPr>
              <a:t>Реконструкция, </a:t>
            </a:r>
            <a:r>
              <a:rPr lang="ru-RU" sz="1050" dirty="0" smtClean="0">
                <a:solidFill>
                  <a:srgbClr val="1C2D38"/>
                </a:solidFill>
                <a:latin typeface="Oswald Light" pitchFamily="2" charset="-52"/>
                <a:cs typeface="Arial" panose="020B0604020202020204" pitchFamily="34" charset="0"/>
              </a:rPr>
              <a:t/>
            </a:r>
            <a:br>
              <a:rPr lang="ru-RU" sz="1050" dirty="0" smtClean="0">
                <a:solidFill>
                  <a:srgbClr val="1C2D38"/>
                </a:solidFill>
                <a:latin typeface="Oswald Light" pitchFamily="2" charset="-52"/>
                <a:cs typeface="Arial" panose="020B0604020202020204" pitchFamily="34" charset="0"/>
              </a:rPr>
            </a:br>
            <a:r>
              <a:rPr lang="ru-RU" sz="1050" dirty="0" smtClean="0">
                <a:solidFill>
                  <a:srgbClr val="1C2D38"/>
                </a:solidFill>
                <a:latin typeface="Oswald Light" pitchFamily="2" charset="-52"/>
                <a:cs typeface="Arial" panose="020B0604020202020204" pitchFamily="34" charset="0"/>
              </a:rPr>
              <a:t>кап</a:t>
            </a:r>
            <a:r>
              <a:rPr lang="ru-RU" sz="1050" dirty="0">
                <a:solidFill>
                  <a:srgbClr val="1C2D38"/>
                </a:solidFill>
                <a:latin typeface="Oswald Light" pitchFamily="2" charset="-52"/>
                <a:cs typeface="Arial" panose="020B0604020202020204" pitchFamily="34" charset="0"/>
              </a:rPr>
              <a:t>. </a:t>
            </a:r>
            <a:r>
              <a:rPr lang="ru-RU" sz="1050" dirty="0" smtClean="0">
                <a:solidFill>
                  <a:srgbClr val="1C2D38"/>
                </a:solidFill>
                <a:latin typeface="Oswald Light" pitchFamily="2" charset="-52"/>
                <a:cs typeface="Arial" panose="020B0604020202020204" pitchFamily="34" charset="0"/>
              </a:rPr>
              <a:t>ремонт</a:t>
            </a:r>
            <a:r>
              <a:rPr lang="ru-RU" sz="1050" dirty="0">
                <a:solidFill>
                  <a:srgbClr val="1C2D38"/>
                </a:solidFill>
                <a:latin typeface="Oswald Light" pitchFamily="2" charset="-52"/>
                <a:cs typeface="Arial" panose="020B0604020202020204" pitchFamily="34" charset="0"/>
              </a:rPr>
              <a:t>,  ремонт </a:t>
            </a:r>
            <a:r>
              <a:rPr lang="ru-RU" sz="1050" dirty="0" smtClean="0">
                <a:solidFill>
                  <a:srgbClr val="1C2D38"/>
                </a:solidFill>
                <a:latin typeface="Oswald Light" pitchFamily="2" charset="-52"/>
                <a:cs typeface="Arial" panose="020B0604020202020204" pitchFamily="34" charset="0"/>
              </a:rPr>
              <a:t/>
            </a:r>
            <a:br>
              <a:rPr lang="ru-RU" sz="1050" dirty="0" smtClean="0">
                <a:solidFill>
                  <a:srgbClr val="1C2D38"/>
                </a:solidFill>
                <a:latin typeface="Oswald Light" pitchFamily="2" charset="-52"/>
                <a:cs typeface="Arial" panose="020B0604020202020204" pitchFamily="34" charset="0"/>
              </a:rPr>
            </a:br>
            <a:r>
              <a:rPr lang="ru-RU" sz="1050" dirty="0" smtClean="0">
                <a:solidFill>
                  <a:srgbClr val="1C2D38"/>
                </a:solidFill>
                <a:latin typeface="Oswald Light" pitchFamily="2" charset="-52"/>
                <a:cs typeface="Arial" panose="020B0604020202020204" pitchFamily="34" charset="0"/>
              </a:rPr>
              <a:t>объектов </a:t>
            </a:r>
            <a:r>
              <a:rPr lang="ru-RU" sz="1050" dirty="0">
                <a:solidFill>
                  <a:srgbClr val="1C2D38"/>
                </a:solidFill>
                <a:latin typeface="Oswald Light" pitchFamily="2" charset="-52"/>
                <a:cs typeface="Arial" panose="020B0604020202020204" pitchFamily="34" charset="0"/>
              </a:rPr>
              <a:t>спорта</a:t>
            </a:r>
          </a:p>
        </p:txBody>
      </p:sp>
      <p:pic>
        <p:nvPicPr>
          <p:cNvPr id="121" name="Рисунок 1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814" y="1355743"/>
            <a:ext cx="360000" cy="360000"/>
          </a:xfrm>
          <a:prstGeom prst="rect">
            <a:avLst/>
          </a:prstGeom>
        </p:spPr>
      </p:pic>
      <p:sp>
        <p:nvSpPr>
          <p:cNvPr id="94" name="TextBox 93"/>
          <p:cNvSpPr txBox="1"/>
          <p:nvPr/>
        </p:nvSpPr>
        <p:spPr>
          <a:xfrm>
            <a:off x="9319986" y="1267597"/>
            <a:ext cx="52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89CF"/>
                </a:solidFill>
                <a:latin typeface="Oswald" pitchFamily="2" charset="-52"/>
                <a:cs typeface="Arial" panose="020B0604020202020204" pitchFamily="34" charset="0"/>
              </a:rPr>
              <a:t>22</a:t>
            </a:r>
            <a:endParaRPr lang="ru-RU" sz="2800" dirty="0">
              <a:solidFill>
                <a:srgbClr val="0089CF"/>
              </a:solidFill>
              <a:latin typeface="Oswald" pitchFamily="2" charset="-52"/>
              <a:cs typeface="Arial" panose="020B060402020202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="" xmlns:a16="http://schemas.microsoft.com/office/drawing/2014/main" id="{37878E1A-1B4D-49E0-9631-E9BF9217C32D}"/>
              </a:ext>
            </a:extLst>
          </p:cNvPr>
          <p:cNvSpPr txBox="1"/>
          <p:nvPr/>
        </p:nvSpPr>
        <p:spPr>
          <a:xfrm>
            <a:off x="5251086" y="1833539"/>
            <a:ext cx="12329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</a:pPr>
            <a:r>
              <a:rPr lang="ru-RU" sz="1050" dirty="0">
                <a:solidFill>
                  <a:srgbClr val="1C2D38"/>
                </a:solidFill>
                <a:latin typeface="Oswald Light" pitchFamily="2" charset="-52"/>
                <a:cs typeface="Arial" panose="020B0604020202020204" pitchFamily="34" charset="0"/>
              </a:rPr>
              <a:t>Строительство, ремонт объектов ЖКХ</a:t>
            </a:r>
          </a:p>
        </p:txBody>
      </p:sp>
      <p:pic>
        <p:nvPicPr>
          <p:cNvPr id="124" name="Рисунок 123"/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458" y="1827790"/>
            <a:ext cx="361502" cy="360000"/>
          </a:xfrm>
          <a:prstGeom prst="rect">
            <a:avLst/>
          </a:prstGeom>
        </p:spPr>
      </p:pic>
      <p:sp>
        <p:nvSpPr>
          <p:cNvPr id="95" name="TextBox 94"/>
          <p:cNvSpPr txBox="1"/>
          <p:nvPr/>
        </p:nvSpPr>
        <p:spPr>
          <a:xfrm>
            <a:off x="4406976" y="1747919"/>
            <a:ext cx="582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89CF"/>
                </a:solidFill>
                <a:latin typeface="Oswald" pitchFamily="2" charset="-52"/>
                <a:cs typeface="Arial" panose="020B0604020202020204" pitchFamily="34" charset="0"/>
              </a:rPr>
              <a:t>12</a:t>
            </a:r>
            <a:endParaRPr lang="ru-RU" sz="2800" dirty="0">
              <a:solidFill>
                <a:srgbClr val="0089CF"/>
              </a:solidFill>
              <a:latin typeface="Oswald" pitchFamily="2" charset="-52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="" xmlns:a16="http://schemas.microsoft.com/office/drawing/2014/main" id="{3E1DE93A-67AE-4B19-83EF-0AD1C36A1277}"/>
              </a:ext>
            </a:extLst>
          </p:cNvPr>
          <p:cNvSpPr txBox="1"/>
          <p:nvPr/>
        </p:nvSpPr>
        <p:spPr>
          <a:xfrm>
            <a:off x="5241039" y="2352662"/>
            <a:ext cx="11460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  <a:spcBef>
                <a:spcPct val="0"/>
              </a:spcBef>
            </a:pPr>
            <a:r>
              <a:rPr lang="ru-RU" altLang="ru-RU" sz="1050" dirty="0">
                <a:solidFill>
                  <a:srgbClr val="1C2D38"/>
                </a:solidFill>
                <a:latin typeface="Oswald Light" pitchFamily="2" charset="-52"/>
                <a:cs typeface="Times New Roman" panose="02020603050405020304" pitchFamily="18" charset="0"/>
              </a:rPr>
              <a:t>Приобретение жилых помещений</a:t>
            </a:r>
            <a:endParaRPr lang="en-US" altLang="ru-RU" sz="1050" dirty="0">
              <a:solidFill>
                <a:srgbClr val="1C2D38"/>
              </a:solidFill>
              <a:latin typeface="Oswald Light" pitchFamily="2" charset="-52"/>
              <a:cs typeface="Times New Roman" panose="02020603050405020304" pitchFamily="18" charset="0"/>
            </a:endParaRPr>
          </a:p>
        </p:txBody>
      </p:sp>
      <p:pic>
        <p:nvPicPr>
          <p:cNvPr id="135" name="Рисунок 1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154" y="2300019"/>
            <a:ext cx="402850" cy="396000"/>
          </a:xfrm>
          <a:prstGeom prst="rect">
            <a:avLst/>
          </a:prstGeom>
        </p:spPr>
      </p:pic>
      <p:sp>
        <p:nvSpPr>
          <p:cNvPr id="106" name="TextBox 105"/>
          <p:cNvSpPr txBox="1"/>
          <p:nvPr/>
        </p:nvSpPr>
        <p:spPr>
          <a:xfrm>
            <a:off x="4407535" y="2248384"/>
            <a:ext cx="623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89CF"/>
                </a:solidFill>
                <a:latin typeface="Oswald" pitchFamily="2" charset="-52"/>
                <a:cs typeface="Arial" panose="020B0604020202020204" pitchFamily="34" charset="0"/>
              </a:rPr>
              <a:t>10</a:t>
            </a:r>
            <a:endParaRPr lang="ru-RU" sz="2800" dirty="0">
              <a:solidFill>
                <a:srgbClr val="0089CF"/>
              </a:solidFill>
              <a:latin typeface="Oswald" pitchFamily="2" charset="-52"/>
              <a:cs typeface="Arial" panose="020B0604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="" xmlns:a16="http://schemas.microsoft.com/office/drawing/2014/main" id="{A68B0EFE-15C4-4038-9D26-82399FCC4417}"/>
              </a:ext>
            </a:extLst>
          </p:cNvPr>
          <p:cNvSpPr txBox="1"/>
          <p:nvPr/>
        </p:nvSpPr>
        <p:spPr>
          <a:xfrm>
            <a:off x="7952250" y="1881669"/>
            <a:ext cx="1008016" cy="324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  <a:spcBef>
                <a:spcPts val="600"/>
              </a:spcBef>
            </a:pPr>
            <a:r>
              <a:rPr lang="ru-RU" sz="1050" dirty="0">
                <a:solidFill>
                  <a:srgbClr val="1C2D38"/>
                </a:solidFill>
                <a:latin typeface="Oswald Light" pitchFamily="2" charset="-52"/>
                <a:cs typeface="Arial" panose="020B0604020202020204" pitchFamily="34" charset="0"/>
              </a:rPr>
              <a:t>Благоустройство </a:t>
            </a:r>
            <a:r>
              <a:rPr lang="ru-RU" sz="1050" dirty="0" smtClean="0">
                <a:solidFill>
                  <a:srgbClr val="1C2D38"/>
                </a:solidFill>
                <a:latin typeface="Oswald Light" pitchFamily="2" charset="-52"/>
                <a:cs typeface="Arial" panose="020B0604020202020204" pitchFamily="34" charset="0"/>
              </a:rPr>
              <a:t>территории</a:t>
            </a:r>
            <a:endParaRPr lang="ru-RU" sz="1050" dirty="0">
              <a:solidFill>
                <a:srgbClr val="1C2D38"/>
              </a:solidFill>
              <a:latin typeface="Oswald Light" pitchFamily="2" charset="-52"/>
              <a:cs typeface="Arial" panose="020B0604020202020204" pitchFamily="34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7114047" y="1748241"/>
            <a:ext cx="507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9CF"/>
                </a:solidFill>
                <a:latin typeface="Oswald" pitchFamily="2" charset="-52"/>
                <a:cs typeface="Arial" panose="020B0604020202020204" pitchFamily="34" charset="0"/>
              </a:rPr>
              <a:t>5</a:t>
            </a:r>
            <a:endParaRPr lang="ru-RU" sz="2800" dirty="0">
              <a:solidFill>
                <a:srgbClr val="0089CF"/>
              </a:solidFill>
              <a:latin typeface="Oswald" pitchFamily="2" charset="-52"/>
              <a:cs typeface="Arial" panose="020B0604020202020204" pitchFamily="34" charset="0"/>
            </a:endParaRPr>
          </a:p>
        </p:txBody>
      </p:sp>
      <p:pic>
        <p:nvPicPr>
          <p:cNvPr id="139" name="Рисунок 138">
            <a:extLst>
              <a:ext uri="{FF2B5EF4-FFF2-40B4-BE49-F238E27FC236}">
                <a16:creationId xmlns="" xmlns:a16="http://schemas.microsoft.com/office/drawing/2014/main" id="{6ABCA0DD-F1AE-495F-89AD-3BEE5150A0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055" y="1824196"/>
            <a:ext cx="400235" cy="324000"/>
          </a:xfrm>
          <a:prstGeom prst="rect">
            <a:avLst/>
          </a:prstGeom>
        </p:spPr>
      </p:pic>
      <p:sp>
        <p:nvSpPr>
          <p:cNvPr id="110" name="Прямоугольник 109"/>
          <p:cNvSpPr/>
          <p:nvPr/>
        </p:nvSpPr>
        <p:spPr>
          <a:xfrm>
            <a:off x="9338018" y="1835017"/>
            <a:ext cx="2143675" cy="3690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Прямоугольник 119"/>
          <p:cNvSpPr/>
          <p:nvPr/>
        </p:nvSpPr>
        <p:spPr>
          <a:xfrm>
            <a:off x="7011270" y="2287371"/>
            <a:ext cx="2235452" cy="41715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TextBox 111">
            <a:extLst>
              <a:ext uri="{FF2B5EF4-FFF2-40B4-BE49-F238E27FC236}">
                <a16:creationId xmlns="" xmlns:a16="http://schemas.microsoft.com/office/drawing/2014/main" id="{61CD9884-7189-401C-92DE-3EF7A8BE8D2C}"/>
              </a:ext>
            </a:extLst>
          </p:cNvPr>
          <p:cNvSpPr txBox="1"/>
          <p:nvPr/>
        </p:nvSpPr>
        <p:spPr>
          <a:xfrm>
            <a:off x="7931594" y="2354926"/>
            <a:ext cx="13324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  <a:spcBef>
                <a:spcPct val="0"/>
              </a:spcBef>
            </a:pPr>
            <a:r>
              <a:rPr lang="ru-RU" altLang="ru-RU" sz="1050" dirty="0">
                <a:solidFill>
                  <a:srgbClr val="1C2D38"/>
                </a:solidFill>
                <a:latin typeface="Oswald Light" pitchFamily="2" charset="-52"/>
                <a:cs typeface="Times New Roman" panose="02020603050405020304" pitchFamily="18" charset="0"/>
              </a:rPr>
              <a:t>Обеспечение пожарной безопасности</a:t>
            </a:r>
            <a:endParaRPr lang="en-US" altLang="ru-RU" sz="1050" dirty="0">
              <a:solidFill>
                <a:srgbClr val="1C2D38"/>
              </a:solidFill>
              <a:latin typeface="Oswald Light" pitchFamily="2" charset="-52"/>
              <a:cs typeface="Times New Roman" panose="02020603050405020304" pitchFamily="18" charset="0"/>
            </a:endParaRPr>
          </a:p>
        </p:txBody>
      </p:sp>
      <p:pic>
        <p:nvPicPr>
          <p:cNvPr id="136" name="Рисунок 135">
            <a:extLst>
              <a:ext uri="{FF2B5EF4-FFF2-40B4-BE49-F238E27FC236}">
                <a16:creationId xmlns="" xmlns:a16="http://schemas.microsoft.com/office/drawing/2014/main" id="{B65A1BF0-D91E-41E2-99D2-0075CDE070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250" y="2333128"/>
            <a:ext cx="360000" cy="360000"/>
          </a:xfrm>
          <a:prstGeom prst="rect">
            <a:avLst/>
          </a:prstGeom>
        </p:spPr>
      </p:pic>
      <p:sp>
        <p:nvSpPr>
          <p:cNvPr id="122" name="TextBox 121"/>
          <p:cNvSpPr txBox="1"/>
          <p:nvPr/>
        </p:nvSpPr>
        <p:spPr>
          <a:xfrm>
            <a:off x="7126933" y="2254979"/>
            <a:ext cx="590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89CF"/>
                </a:solidFill>
                <a:latin typeface="Oswald" pitchFamily="2" charset="-52"/>
                <a:cs typeface="Arial" panose="020B0604020202020204" pitchFamily="34" charset="0"/>
              </a:rPr>
              <a:t>4</a:t>
            </a:r>
            <a:endParaRPr lang="ru-RU" sz="2800" dirty="0">
              <a:solidFill>
                <a:srgbClr val="0089CF"/>
              </a:solidFill>
              <a:latin typeface="Oswald" pitchFamily="2" charset="-52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="" xmlns:a16="http://schemas.microsoft.com/office/drawing/2014/main" id="{1A505011-5D6B-46EC-9CC4-2A61F369C497}"/>
              </a:ext>
            </a:extLst>
          </p:cNvPr>
          <p:cNvSpPr txBox="1"/>
          <p:nvPr/>
        </p:nvSpPr>
        <p:spPr>
          <a:xfrm>
            <a:off x="9940937" y="1921566"/>
            <a:ext cx="960122" cy="208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ru-RU" sz="1050" dirty="0" smtClean="0">
                <a:solidFill>
                  <a:srgbClr val="1C2D38"/>
                </a:solidFill>
                <a:latin typeface="Oswald Light" pitchFamily="2" charset="-52"/>
                <a:cs typeface="Arial" panose="020B0604020202020204" pitchFamily="34" charset="0"/>
              </a:rPr>
              <a:t>Прочее</a:t>
            </a:r>
            <a:endParaRPr lang="ru-RU" sz="1050" dirty="0">
              <a:solidFill>
                <a:srgbClr val="1C2D38"/>
              </a:solidFill>
              <a:latin typeface="Oswald Light" pitchFamily="2" charset="-52"/>
              <a:cs typeface="Arial" panose="020B0604020202020204" pitchFamily="34" charset="0"/>
            </a:endParaRPr>
          </a:p>
        </p:txBody>
      </p:sp>
      <p:pic>
        <p:nvPicPr>
          <p:cNvPr id="137" name="Рисунок 1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925" y="1815298"/>
            <a:ext cx="396000" cy="396000"/>
          </a:xfrm>
          <a:prstGeom prst="rect">
            <a:avLst/>
          </a:prstGeom>
        </p:spPr>
      </p:pic>
      <p:sp>
        <p:nvSpPr>
          <p:cNvPr id="129" name="TextBox 128"/>
          <p:cNvSpPr txBox="1"/>
          <p:nvPr/>
        </p:nvSpPr>
        <p:spPr>
          <a:xfrm>
            <a:off x="9393443" y="1758783"/>
            <a:ext cx="538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89CF"/>
                </a:solidFill>
                <a:latin typeface="Oswald" pitchFamily="2" charset="-52"/>
                <a:cs typeface="Arial" panose="020B0604020202020204" pitchFamily="34" charset="0"/>
              </a:rPr>
              <a:t>4</a:t>
            </a:r>
            <a:endParaRPr lang="ru-RU" sz="2800" dirty="0">
              <a:solidFill>
                <a:srgbClr val="0089CF"/>
              </a:solidFill>
              <a:latin typeface="Oswald" pitchFamily="2" charset="-52"/>
              <a:cs typeface="Arial" panose="020B0604020202020204" pitchFamily="34" charset="0"/>
            </a:endParaRPr>
          </a:p>
        </p:txBody>
      </p:sp>
      <p:sp>
        <p:nvSpPr>
          <p:cNvPr id="130" name="Прямоугольник 129">
            <a:extLst>
              <a:ext uri="{FF2B5EF4-FFF2-40B4-BE49-F238E27FC236}">
                <a16:creationId xmlns="" xmlns:a16="http://schemas.microsoft.com/office/drawing/2014/main" id="{80E7239F-425A-41EB-8FF5-82B5DFCCF801}"/>
              </a:ext>
            </a:extLst>
          </p:cNvPr>
          <p:cNvSpPr/>
          <p:nvPr/>
        </p:nvSpPr>
        <p:spPr>
          <a:xfrm>
            <a:off x="476012" y="3636713"/>
            <a:ext cx="11249948" cy="2557894"/>
          </a:xfrm>
          <a:prstGeom prst="rect">
            <a:avLst/>
          </a:prstGeom>
          <a:noFill/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  <a:latin typeface="Oswald"/>
            </a:endParaRPr>
          </a:p>
        </p:txBody>
      </p:sp>
      <p:sp>
        <p:nvSpPr>
          <p:cNvPr id="131" name="Текст 50">
            <a:extLst>
              <a:ext uri="{FF2B5EF4-FFF2-40B4-BE49-F238E27FC236}">
                <a16:creationId xmlns="" xmlns:a16="http://schemas.microsoft.com/office/drawing/2014/main" id="{D4DA6345-3CCD-49C3-883F-2C561868C845}"/>
              </a:ext>
            </a:extLst>
          </p:cNvPr>
          <p:cNvSpPr txBox="1">
            <a:spLocks/>
          </p:cNvSpPr>
          <p:nvPr/>
        </p:nvSpPr>
        <p:spPr>
          <a:xfrm>
            <a:off x="670720" y="3161652"/>
            <a:ext cx="11521280" cy="5204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0070C0"/>
                </a:solidFill>
                <a:latin typeface="Oswald"/>
              </a:rPr>
              <a:t>Субсидия преобразованным муниципальным образованиям</a:t>
            </a:r>
          </a:p>
        </p:txBody>
      </p:sp>
      <p:sp>
        <p:nvSpPr>
          <p:cNvPr id="132" name="Прямоугольник 131"/>
          <p:cNvSpPr/>
          <p:nvPr/>
        </p:nvSpPr>
        <p:spPr>
          <a:xfrm>
            <a:off x="4438122" y="4570062"/>
            <a:ext cx="2559396" cy="477531"/>
          </a:xfrm>
          <a:prstGeom prst="rect">
            <a:avLst/>
          </a:prstGeom>
          <a:solidFill>
            <a:srgbClr val="E3EBF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sz="1200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3" name="Прямоугольник 132"/>
          <p:cNvSpPr/>
          <p:nvPr/>
        </p:nvSpPr>
        <p:spPr>
          <a:xfrm>
            <a:off x="9330761" y="4047804"/>
            <a:ext cx="2150933" cy="477531"/>
          </a:xfrm>
          <a:prstGeom prst="rect">
            <a:avLst/>
          </a:prstGeom>
          <a:solidFill>
            <a:srgbClr val="E3EBF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sz="1200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4" name="Прямоугольник 133"/>
          <p:cNvSpPr/>
          <p:nvPr/>
        </p:nvSpPr>
        <p:spPr>
          <a:xfrm>
            <a:off x="9330760" y="4590629"/>
            <a:ext cx="2150933" cy="477531"/>
          </a:xfrm>
          <a:prstGeom prst="rect">
            <a:avLst/>
          </a:prstGeom>
          <a:solidFill>
            <a:srgbClr val="E3EBF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sz="1200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8" name="Прямоугольник 137"/>
          <p:cNvSpPr/>
          <p:nvPr/>
        </p:nvSpPr>
        <p:spPr>
          <a:xfrm>
            <a:off x="7039548" y="4037457"/>
            <a:ext cx="2218177" cy="477531"/>
          </a:xfrm>
          <a:prstGeom prst="rect">
            <a:avLst/>
          </a:prstGeom>
          <a:solidFill>
            <a:srgbClr val="E3EBF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sz="1200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2" name="Прямоугольник 141"/>
          <p:cNvSpPr/>
          <p:nvPr/>
        </p:nvSpPr>
        <p:spPr>
          <a:xfrm>
            <a:off x="7039549" y="4570449"/>
            <a:ext cx="2220958" cy="477531"/>
          </a:xfrm>
          <a:prstGeom prst="rect">
            <a:avLst/>
          </a:prstGeom>
          <a:solidFill>
            <a:srgbClr val="E3EBF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sz="1200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4" name="Прямоугольник 143"/>
          <p:cNvSpPr/>
          <p:nvPr/>
        </p:nvSpPr>
        <p:spPr>
          <a:xfrm>
            <a:off x="7039549" y="5082316"/>
            <a:ext cx="2207173" cy="477531"/>
          </a:xfrm>
          <a:prstGeom prst="rect">
            <a:avLst/>
          </a:prstGeom>
          <a:solidFill>
            <a:srgbClr val="E3EBF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sz="1200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5" name="Прямоугольник 144"/>
          <p:cNvSpPr/>
          <p:nvPr/>
        </p:nvSpPr>
        <p:spPr>
          <a:xfrm>
            <a:off x="9314646" y="5112621"/>
            <a:ext cx="2167048" cy="477531"/>
          </a:xfrm>
          <a:prstGeom prst="rect">
            <a:avLst/>
          </a:prstGeom>
          <a:solidFill>
            <a:srgbClr val="E3EBF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sz="1200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6" name="Прямоугольник 145"/>
          <p:cNvSpPr/>
          <p:nvPr/>
        </p:nvSpPr>
        <p:spPr>
          <a:xfrm>
            <a:off x="4427736" y="5089808"/>
            <a:ext cx="2571614" cy="477531"/>
          </a:xfrm>
          <a:prstGeom prst="rect">
            <a:avLst/>
          </a:prstGeom>
          <a:solidFill>
            <a:srgbClr val="E3EBF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sz="1200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1714237" y="4371177"/>
            <a:ext cx="1434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400" dirty="0">
                <a:solidFill>
                  <a:srgbClr val="1C2D38"/>
                </a:solidFill>
                <a:latin typeface="Oswald" pitchFamily="2" charset="-52"/>
                <a:cs typeface="Arabic Typesetting" panose="03020402040406030203" pitchFamily="66" charset="-78"/>
              </a:rPr>
              <a:t>МО  </a:t>
            </a:r>
            <a:r>
              <a:rPr lang="ru-RU" sz="1400" dirty="0" smtClean="0">
                <a:solidFill>
                  <a:srgbClr val="1C2D38"/>
                </a:solidFill>
                <a:latin typeface="Oswald" pitchFamily="2" charset="-52"/>
                <a:cs typeface="Arabic Typesetting" panose="03020402040406030203" pitchFamily="66" charset="-78"/>
              </a:rPr>
              <a:t>получателей </a:t>
            </a:r>
            <a:endParaRPr lang="ru-RU" sz="1400" dirty="0">
              <a:solidFill>
                <a:srgbClr val="1C2D38"/>
              </a:solidFill>
              <a:latin typeface="Oswald" pitchFamily="2" charset="-52"/>
              <a:cs typeface="Arabic Typesetting" panose="03020402040406030203" pitchFamily="66" charset="-78"/>
            </a:endParaRPr>
          </a:p>
          <a:p>
            <a:pPr>
              <a:lnSpc>
                <a:spcPts val="1200"/>
              </a:lnSpc>
            </a:pPr>
            <a:r>
              <a:rPr lang="ru-RU" sz="1400" dirty="0">
                <a:solidFill>
                  <a:srgbClr val="1C2D38"/>
                </a:solidFill>
                <a:latin typeface="Oswald" pitchFamily="2" charset="-52"/>
                <a:cs typeface="Arabic Typesetting" panose="03020402040406030203" pitchFamily="66" charset="-78"/>
              </a:rPr>
              <a:t>субсидии</a:t>
            </a:r>
            <a:endParaRPr lang="en-US" sz="1400" dirty="0">
              <a:solidFill>
                <a:srgbClr val="1C2D38"/>
              </a:solidFill>
              <a:latin typeface="Oswald" pitchFamily="2" charset="-52"/>
              <a:cs typeface="Arabic Typesetting" panose="03020402040406030203" pitchFamily="66" charset="-78"/>
            </a:endParaRPr>
          </a:p>
        </p:txBody>
      </p:sp>
      <p:pic>
        <p:nvPicPr>
          <p:cNvPr id="152" name="Picture 10" descr="https://chelyabinsk.1cbit.ru/services/1s-otchetnost/img/img_449631.png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30" y="4358162"/>
            <a:ext cx="348157" cy="340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" name="TextBox 153"/>
          <p:cNvSpPr txBox="1"/>
          <p:nvPr/>
        </p:nvSpPr>
        <p:spPr>
          <a:xfrm>
            <a:off x="1122519" y="4414702"/>
            <a:ext cx="802651" cy="2940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6600">
                <a:solidFill>
                  <a:srgbClr val="92D050"/>
                </a:solidFill>
                <a:latin typeface="Oswald" pitchFamily="2" charset="-52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800" dirty="0" smtClean="0">
                <a:solidFill>
                  <a:srgbClr val="EB1E23"/>
                </a:solidFill>
              </a:rPr>
              <a:t>31</a:t>
            </a:r>
            <a:endParaRPr lang="ru-RU" sz="2800" dirty="0">
              <a:solidFill>
                <a:srgbClr val="EB1E23"/>
              </a:solidFill>
            </a:endParaRPr>
          </a:p>
        </p:txBody>
      </p:sp>
      <p:sp>
        <p:nvSpPr>
          <p:cNvPr id="155" name="Прямоугольник 154"/>
          <p:cNvSpPr/>
          <p:nvPr/>
        </p:nvSpPr>
        <p:spPr>
          <a:xfrm>
            <a:off x="1281894" y="4811921"/>
            <a:ext cx="9380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Oswald" pitchFamily="2" charset="-52"/>
                <a:cs typeface="Arial" panose="020B0604020202020204" pitchFamily="34" charset="0"/>
              </a:rPr>
              <a:t>553,3</a:t>
            </a:r>
            <a:endParaRPr lang="ru-RU" sz="2800" dirty="0">
              <a:solidFill>
                <a:srgbClr val="FF0000"/>
              </a:solidFill>
              <a:latin typeface="Oswald" pitchFamily="2" charset="-52"/>
              <a:cs typeface="Arial" panose="020B0604020202020204" pitchFamily="34" charset="0"/>
            </a:endParaRPr>
          </a:p>
        </p:txBody>
      </p:sp>
      <p:sp>
        <p:nvSpPr>
          <p:cNvPr id="156" name="Прямоугольник 155"/>
          <p:cNvSpPr/>
          <p:nvPr/>
        </p:nvSpPr>
        <p:spPr>
          <a:xfrm>
            <a:off x="4473784" y="4627853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rgbClr val="108AE7"/>
                </a:solidFill>
                <a:latin typeface="Oswald" pitchFamily="2" charset="-52"/>
                <a:cs typeface="Arial" panose="020B0604020202020204" pitchFamily="34" charset="0"/>
              </a:rPr>
              <a:t>67</a:t>
            </a:r>
          </a:p>
        </p:txBody>
      </p:sp>
      <p:sp>
        <p:nvSpPr>
          <p:cNvPr id="157" name="Прямоугольник 156"/>
          <p:cNvSpPr/>
          <p:nvPr/>
        </p:nvSpPr>
        <p:spPr>
          <a:xfrm>
            <a:off x="5313265" y="4614592"/>
            <a:ext cx="109470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50" dirty="0">
                <a:solidFill>
                  <a:srgbClr val="1C2D38"/>
                </a:solidFill>
                <a:latin typeface="Oswald Light" pitchFamily="2" charset="-52"/>
                <a:cs typeface="Times New Roman" panose="02020603050405020304" pitchFamily="18" charset="0"/>
              </a:rPr>
              <a:t>Благоустройство </a:t>
            </a:r>
            <a:br>
              <a:rPr lang="ru-RU" sz="1050" dirty="0">
                <a:solidFill>
                  <a:srgbClr val="1C2D38"/>
                </a:solidFill>
                <a:latin typeface="Oswald Light" pitchFamily="2" charset="-52"/>
                <a:cs typeface="Times New Roman" panose="02020603050405020304" pitchFamily="18" charset="0"/>
              </a:rPr>
            </a:br>
            <a:r>
              <a:rPr lang="ru-RU" sz="1050" dirty="0">
                <a:solidFill>
                  <a:srgbClr val="1C2D38"/>
                </a:solidFill>
                <a:latin typeface="Oswald Light" pitchFamily="2" charset="-52"/>
                <a:cs typeface="Times New Roman" panose="02020603050405020304" pitchFamily="18" charset="0"/>
              </a:rPr>
              <a:t>территории</a:t>
            </a:r>
          </a:p>
        </p:txBody>
      </p:sp>
      <p:sp>
        <p:nvSpPr>
          <p:cNvPr id="158" name="Прямоугольник 157"/>
          <p:cNvSpPr/>
          <p:nvPr/>
        </p:nvSpPr>
        <p:spPr>
          <a:xfrm>
            <a:off x="9314646" y="4078822"/>
            <a:ext cx="4988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rgbClr val="108AE7"/>
                </a:solidFill>
                <a:latin typeface="Oswald" pitchFamily="2" charset="-52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159" name="Прямоугольник 158"/>
          <p:cNvSpPr/>
          <p:nvPr/>
        </p:nvSpPr>
        <p:spPr>
          <a:xfrm>
            <a:off x="10173015" y="4087780"/>
            <a:ext cx="193016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50" dirty="0">
                <a:solidFill>
                  <a:srgbClr val="1C2D38"/>
                </a:solidFill>
                <a:latin typeface="Oswald Light" pitchFamily="2" charset="-52"/>
                <a:cs typeface="Times New Roman" panose="02020603050405020304" pitchFamily="18" charset="0"/>
              </a:rPr>
              <a:t>Ремонт образовательных учреждений</a:t>
            </a:r>
          </a:p>
        </p:txBody>
      </p:sp>
      <p:sp>
        <p:nvSpPr>
          <p:cNvPr id="160" name="Прямоугольник 159"/>
          <p:cNvSpPr/>
          <p:nvPr/>
        </p:nvSpPr>
        <p:spPr>
          <a:xfrm>
            <a:off x="9330761" y="4585928"/>
            <a:ext cx="4555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rgbClr val="108AE7"/>
                </a:solidFill>
                <a:latin typeface="Oswald" pitchFamily="2" charset="-52"/>
                <a:cs typeface="Arial" panose="020B0604020202020204" pitchFamily="34" charset="0"/>
              </a:rPr>
              <a:t>41</a:t>
            </a:r>
          </a:p>
        </p:txBody>
      </p:sp>
      <p:sp>
        <p:nvSpPr>
          <p:cNvPr id="161" name="Прямоугольник 160"/>
          <p:cNvSpPr/>
          <p:nvPr/>
        </p:nvSpPr>
        <p:spPr>
          <a:xfrm>
            <a:off x="10175003" y="4609575"/>
            <a:ext cx="136495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srgbClr val="1C2D38"/>
                </a:solidFill>
                <a:latin typeface="Oswald Light" pitchFamily="2" charset="-52"/>
                <a:cs typeface="Times New Roman" panose="02020603050405020304" pitchFamily="18" charset="0"/>
              </a:rPr>
              <a:t>Ремонт учреждений культуры</a:t>
            </a:r>
          </a:p>
        </p:txBody>
      </p:sp>
      <p:sp>
        <p:nvSpPr>
          <p:cNvPr id="162" name="Прямоугольник 161"/>
          <p:cNvSpPr/>
          <p:nvPr/>
        </p:nvSpPr>
        <p:spPr>
          <a:xfrm>
            <a:off x="7042679" y="4063757"/>
            <a:ext cx="4796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rgbClr val="108AE7"/>
                </a:solidFill>
                <a:latin typeface="Oswald" pitchFamily="2" charset="-52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163" name="Прямоугольник 162"/>
          <p:cNvSpPr/>
          <p:nvPr/>
        </p:nvSpPr>
        <p:spPr>
          <a:xfrm>
            <a:off x="7039549" y="4547116"/>
            <a:ext cx="4523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rgbClr val="108AE7"/>
                </a:solidFill>
                <a:latin typeface="Oswald" pitchFamily="2" charset="-52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64" name="Прямоугольник 163"/>
          <p:cNvSpPr/>
          <p:nvPr/>
        </p:nvSpPr>
        <p:spPr>
          <a:xfrm>
            <a:off x="7089131" y="5104564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rgbClr val="108AE7"/>
                </a:solidFill>
                <a:latin typeface="Oswald" pitchFamily="2" charset="-52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65" name="Прямоугольник 164"/>
          <p:cNvSpPr/>
          <p:nvPr/>
        </p:nvSpPr>
        <p:spPr>
          <a:xfrm>
            <a:off x="9387464" y="5101134"/>
            <a:ext cx="3581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108AE7"/>
                </a:solidFill>
                <a:latin typeface="Oswald" pitchFamily="2" charset="-52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66" name="Прямоугольник 165"/>
          <p:cNvSpPr/>
          <p:nvPr/>
        </p:nvSpPr>
        <p:spPr>
          <a:xfrm>
            <a:off x="4447894" y="4034862"/>
            <a:ext cx="2550319" cy="473029"/>
          </a:xfrm>
          <a:prstGeom prst="rect">
            <a:avLst/>
          </a:prstGeom>
          <a:solidFill>
            <a:srgbClr val="E3EBF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sz="1200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4427736" y="4061906"/>
            <a:ext cx="5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108AE7"/>
                </a:solidFill>
                <a:latin typeface="Oswald" pitchFamily="2" charset="-52"/>
                <a:cs typeface="Arial" panose="020B0604020202020204" pitchFamily="34" charset="0"/>
              </a:rPr>
              <a:t>96 </a:t>
            </a:r>
            <a:endParaRPr lang="ru-RU" sz="2400" dirty="0">
              <a:solidFill>
                <a:srgbClr val="108AE7"/>
              </a:solidFill>
              <a:latin typeface="Oswald" pitchFamily="2" charset="-52"/>
              <a:cs typeface="Arial" panose="020B0604020202020204" pitchFamily="34" charset="0"/>
            </a:endParaRPr>
          </a:p>
        </p:txBody>
      </p:sp>
      <p:pic>
        <p:nvPicPr>
          <p:cNvPr id="168" name="Рисунок 167"/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426" y="4057894"/>
            <a:ext cx="407347" cy="407347"/>
          </a:xfrm>
          <a:prstGeom prst="rect">
            <a:avLst/>
          </a:prstGeom>
        </p:spPr>
      </p:pic>
      <p:sp>
        <p:nvSpPr>
          <p:cNvPr id="169" name="Прямоугольник 168"/>
          <p:cNvSpPr/>
          <p:nvPr/>
        </p:nvSpPr>
        <p:spPr>
          <a:xfrm>
            <a:off x="5285117" y="4048786"/>
            <a:ext cx="180369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 smtClean="0">
                <a:solidFill>
                  <a:srgbClr val="1C2D38"/>
                </a:solidFill>
                <a:latin typeface="Oswald Light" pitchFamily="2" charset="-52"/>
                <a:cs typeface="Times New Roman" panose="02020603050405020304" pitchFamily="18" charset="0"/>
              </a:rPr>
              <a:t>Ремонт объектов </a:t>
            </a:r>
            <a:r>
              <a:rPr lang="ru-RU" sz="1050" dirty="0">
                <a:solidFill>
                  <a:srgbClr val="1C2D38"/>
                </a:solidFill>
                <a:latin typeface="Oswald Light" pitchFamily="2" charset="-52"/>
                <a:cs typeface="Times New Roman" panose="02020603050405020304" pitchFamily="18" charset="0"/>
              </a:rPr>
              <a:t>водоснабжения, водоотведения, теплоснабжения</a:t>
            </a:r>
          </a:p>
        </p:txBody>
      </p:sp>
      <p:pic>
        <p:nvPicPr>
          <p:cNvPr id="170" name="Рисунок 169"/>
          <p:cNvPicPr>
            <a:picLocks noChangeAspect="1"/>
          </p:cNvPicPr>
          <p:nvPr/>
        </p:nvPicPr>
        <p:blipFill>
          <a:blip r:embed="rId1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183" y="4555779"/>
            <a:ext cx="475060" cy="475060"/>
          </a:xfrm>
          <a:prstGeom prst="rect">
            <a:avLst/>
          </a:prstGeom>
        </p:spPr>
      </p:pic>
      <p:pic>
        <p:nvPicPr>
          <p:cNvPr id="171" name="Рисунок 17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090" y="4091729"/>
            <a:ext cx="351299" cy="372555"/>
          </a:xfrm>
          <a:prstGeom prst="rect">
            <a:avLst/>
          </a:prstGeom>
        </p:spPr>
      </p:pic>
      <p:pic>
        <p:nvPicPr>
          <p:cNvPr id="172" name="Рисунок 17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984" y="4619231"/>
            <a:ext cx="374535" cy="374535"/>
          </a:xfrm>
          <a:prstGeom prst="rect">
            <a:avLst/>
          </a:prstGeom>
        </p:spPr>
      </p:pic>
      <p:sp>
        <p:nvSpPr>
          <p:cNvPr id="173" name="Прямоугольник 172"/>
          <p:cNvSpPr/>
          <p:nvPr/>
        </p:nvSpPr>
        <p:spPr>
          <a:xfrm>
            <a:off x="7917929" y="4086840"/>
            <a:ext cx="138006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srgbClr val="1C2D38"/>
                </a:solidFill>
                <a:latin typeface="Oswald Light" pitchFamily="2" charset="-52"/>
                <a:cs typeface="Times New Roman" panose="02020603050405020304" pitchFamily="18" charset="0"/>
              </a:rPr>
              <a:t>Приобретение коммунальной техники</a:t>
            </a:r>
          </a:p>
        </p:txBody>
      </p:sp>
      <p:sp>
        <p:nvSpPr>
          <p:cNvPr id="174" name="Прямоугольник 173"/>
          <p:cNvSpPr/>
          <p:nvPr/>
        </p:nvSpPr>
        <p:spPr>
          <a:xfrm>
            <a:off x="7912435" y="4591261"/>
            <a:ext cx="143060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50" dirty="0" smtClean="0">
                <a:solidFill>
                  <a:srgbClr val="1C2D38"/>
                </a:solidFill>
                <a:latin typeface="Oswald Light" pitchFamily="2" charset="-52"/>
                <a:cs typeface="Times New Roman" panose="02020603050405020304" pitchFamily="18" charset="0"/>
              </a:rPr>
              <a:t>Устройство и ремонт сетей </a:t>
            </a:r>
            <a:r>
              <a:rPr lang="ru-RU" sz="1050" dirty="0">
                <a:solidFill>
                  <a:srgbClr val="1C2D38"/>
                </a:solidFill>
                <a:latin typeface="Oswald Light" pitchFamily="2" charset="-52"/>
                <a:cs typeface="Times New Roman" panose="02020603050405020304" pitchFamily="18" charset="0"/>
              </a:rPr>
              <a:t>электроснабжения</a:t>
            </a:r>
          </a:p>
        </p:txBody>
      </p:sp>
      <p:sp>
        <p:nvSpPr>
          <p:cNvPr id="175" name="Прямоугольник 174"/>
          <p:cNvSpPr/>
          <p:nvPr/>
        </p:nvSpPr>
        <p:spPr>
          <a:xfrm>
            <a:off x="7876411" y="5052243"/>
            <a:ext cx="1381315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srgbClr val="1C2D38"/>
                </a:solidFill>
                <a:latin typeface="Oswald Light" pitchFamily="2" charset="-52"/>
                <a:cs typeface="Times New Roman" panose="02020603050405020304" pitchFamily="18" charset="0"/>
              </a:rPr>
              <a:t>Ремонт колодцев, скважин, обустройство санитарных зон</a:t>
            </a:r>
          </a:p>
        </p:txBody>
      </p:sp>
      <p:sp>
        <p:nvSpPr>
          <p:cNvPr id="176" name="Прямоугольник 175"/>
          <p:cNvSpPr/>
          <p:nvPr/>
        </p:nvSpPr>
        <p:spPr>
          <a:xfrm>
            <a:off x="10191522" y="5127475"/>
            <a:ext cx="132168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srgbClr val="1C2D38"/>
                </a:solidFill>
                <a:latin typeface="Oswald Light" pitchFamily="2" charset="-52"/>
                <a:cs typeface="Times New Roman" panose="02020603050405020304" pitchFamily="18" charset="0"/>
              </a:rPr>
              <a:t>Ремонт спортивных учреждений</a:t>
            </a:r>
          </a:p>
        </p:txBody>
      </p:sp>
      <p:pic>
        <p:nvPicPr>
          <p:cNvPr id="177" name="Рисунок 176"/>
          <p:cNvPicPr>
            <a:picLocks noChangeAspect="1"/>
          </p:cNvPicPr>
          <p:nvPr/>
        </p:nvPicPr>
        <p:blipFill>
          <a:blip r:embed="rId1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786" y="4047804"/>
            <a:ext cx="484545" cy="454946"/>
          </a:xfrm>
          <a:prstGeom prst="rect">
            <a:avLst/>
          </a:prstGeom>
        </p:spPr>
      </p:pic>
      <p:pic>
        <p:nvPicPr>
          <p:cNvPr id="178" name="Рисунок 177"/>
          <p:cNvPicPr>
            <a:picLocks noChangeAspect="1"/>
          </p:cNvPicPr>
          <p:nvPr/>
        </p:nvPicPr>
        <p:blipFill>
          <a:blip r:embed="rId1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554" y="4558211"/>
            <a:ext cx="421700" cy="421700"/>
          </a:xfrm>
          <a:prstGeom prst="rect">
            <a:avLst/>
          </a:prstGeom>
        </p:spPr>
      </p:pic>
      <p:pic>
        <p:nvPicPr>
          <p:cNvPr id="179" name="Рисунок 17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466" y="5130624"/>
            <a:ext cx="386094" cy="386094"/>
          </a:xfrm>
          <a:prstGeom prst="rect">
            <a:avLst/>
          </a:prstGeom>
        </p:spPr>
      </p:pic>
      <p:pic>
        <p:nvPicPr>
          <p:cNvPr id="180" name="Рисунок 17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501" y="5170485"/>
            <a:ext cx="405317" cy="389362"/>
          </a:xfrm>
          <a:prstGeom prst="rect">
            <a:avLst/>
          </a:prstGeom>
        </p:spPr>
      </p:pic>
      <p:sp>
        <p:nvSpPr>
          <p:cNvPr id="181" name="Прямоугольник 180"/>
          <p:cNvSpPr/>
          <p:nvPr/>
        </p:nvSpPr>
        <p:spPr>
          <a:xfrm>
            <a:off x="4520058" y="5136107"/>
            <a:ext cx="3560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108AE7"/>
                </a:solidFill>
                <a:latin typeface="Oswald" pitchFamily="2" charset="-52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82" name="Рисунок 18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784" y="5136107"/>
            <a:ext cx="420103" cy="399408"/>
          </a:xfrm>
          <a:prstGeom prst="rect">
            <a:avLst/>
          </a:prstGeom>
        </p:spPr>
      </p:pic>
      <p:sp>
        <p:nvSpPr>
          <p:cNvPr id="183" name="Прямоугольник 182"/>
          <p:cNvSpPr/>
          <p:nvPr/>
        </p:nvSpPr>
        <p:spPr>
          <a:xfrm>
            <a:off x="5347910" y="5203862"/>
            <a:ext cx="192053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 smtClean="0">
                <a:solidFill>
                  <a:srgbClr val="1C2D38"/>
                </a:solidFill>
                <a:latin typeface="Oswald Light" pitchFamily="2" charset="-52"/>
                <a:cs typeface="Times New Roman" panose="02020603050405020304" pitchFamily="18" charset="0"/>
              </a:rPr>
              <a:t>Устройство тротуаров</a:t>
            </a:r>
            <a:endParaRPr lang="ru-RU" sz="1050" dirty="0">
              <a:solidFill>
                <a:srgbClr val="1C2D38"/>
              </a:solidFill>
              <a:latin typeface="Oswald Light" pitchFamily="2" charset="-52"/>
              <a:cs typeface="Times New Roman" panose="02020603050405020304" pitchFamily="18" charset="0"/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7101013" y="3714581"/>
            <a:ext cx="30779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dirty="0" smtClean="0">
                <a:solidFill>
                  <a:srgbClr val="0070C0"/>
                </a:solidFill>
                <a:latin typeface="Oswald" pitchFamily="2" charset="-52"/>
                <a:cs typeface="Arial" panose="020B0604020202020204" pitchFamily="34" charset="0"/>
              </a:rPr>
              <a:t>НАПРАВЛЕНИЯ РЕАЛИЗАЦИИ</a:t>
            </a:r>
            <a:endParaRPr lang="ru-RU" sz="1400" dirty="0">
              <a:solidFill>
                <a:srgbClr val="0070C0"/>
              </a:solidFill>
              <a:latin typeface="Oswald" pitchFamily="2" charset="-52"/>
              <a:cs typeface="Arial" panose="020B0604020202020204" pitchFamily="34" charset="0"/>
            </a:endParaRPr>
          </a:p>
        </p:txBody>
      </p:sp>
      <p:pic>
        <p:nvPicPr>
          <p:cNvPr id="194" name="Рисунок 19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22" y="5350517"/>
            <a:ext cx="374484" cy="374484"/>
          </a:xfrm>
          <a:prstGeom prst="rect">
            <a:avLst/>
          </a:prstGeom>
        </p:spPr>
      </p:pic>
      <p:sp>
        <p:nvSpPr>
          <p:cNvPr id="195" name="Прямоугольник 194">
            <a:extLst>
              <a:ext uri="{FF2B5EF4-FFF2-40B4-BE49-F238E27FC236}">
                <a16:creationId xmlns="" xmlns:a16="http://schemas.microsoft.com/office/drawing/2014/main" id="{45734944-2313-437A-8D68-56A1D758BA80}"/>
              </a:ext>
            </a:extLst>
          </p:cNvPr>
          <p:cNvSpPr/>
          <p:nvPr/>
        </p:nvSpPr>
        <p:spPr>
          <a:xfrm>
            <a:off x="6966114" y="5966999"/>
            <a:ext cx="1673875" cy="191884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  <a:latin typeface="Oswald"/>
            </a:endParaRPr>
          </a:p>
        </p:txBody>
      </p:sp>
      <p:sp>
        <p:nvSpPr>
          <p:cNvPr id="196" name="Прямоугольник 195">
            <a:extLst>
              <a:ext uri="{FF2B5EF4-FFF2-40B4-BE49-F238E27FC236}">
                <a16:creationId xmlns:lc="http://schemas.openxmlformats.org/drawingml/2006/lockedCanvas" xmlns:a16="http://schemas.microsoft.com/office/drawing/2014/main" xmlns="" xmlns:cdr="http://schemas.openxmlformats.org/drawingml/2006/chartDrawing" xmlns:c="http://schemas.openxmlformats.org/drawingml/2006/chart" id="{45734944-2313-437A-8D68-56A1D758BA80}"/>
              </a:ext>
            </a:extLst>
          </p:cNvPr>
          <p:cNvSpPr/>
          <p:nvPr/>
        </p:nvSpPr>
        <p:spPr>
          <a:xfrm>
            <a:off x="8545213" y="5967213"/>
            <a:ext cx="489212" cy="191670"/>
          </a:xfrm>
          <a:prstGeom prst="rect">
            <a:avLst/>
          </a:prstGeom>
          <a:solidFill>
            <a:srgbClr val="3455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solidFill>
                <a:srgbClr val="FFFFFF"/>
              </a:solidFill>
              <a:latin typeface="Oswald"/>
            </a:endParaRPr>
          </a:p>
        </p:txBody>
      </p:sp>
      <p:sp>
        <p:nvSpPr>
          <p:cNvPr id="197" name="Прямоугольник 196">
            <a:extLst>
              <a:ext uri="{FF2B5EF4-FFF2-40B4-BE49-F238E27FC236}">
                <a16:creationId xmlns="" xmlns:a16="http://schemas.microsoft.com/office/drawing/2014/main" id="{45734944-2313-437A-8D68-56A1D758BA80}"/>
              </a:ext>
            </a:extLst>
          </p:cNvPr>
          <p:cNvSpPr/>
          <p:nvPr/>
        </p:nvSpPr>
        <p:spPr>
          <a:xfrm>
            <a:off x="6971169" y="5692960"/>
            <a:ext cx="1358965" cy="204146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  <a:latin typeface="Oswald"/>
            </a:endParaRPr>
          </a:p>
        </p:txBody>
      </p:sp>
      <p:sp>
        <p:nvSpPr>
          <p:cNvPr id="198" name="Прямоугольник 197">
            <a:extLst>
              <a:ext uri="{FF2B5EF4-FFF2-40B4-BE49-F238E27FC236}">
                <a16:creationId xmlns:a16="http://schemas.microsoft.com/office/drawing/2014/main" xmlns="" xmlns:lc="http://schemas.openxmlformats.org/drawingml/2006/lockedCanvas" id="{45734944-2313-437A-8D68-56A1D758BA80}"/>
              </a:ext>
            </a:extLst>
          </p:cNvPr>
          <p:cNvSpPr/>
          <p:nvPr/>
        </p:nvSpPr>
        <p:spPr>
          <a:xfrm>
            <a:off x="8253642" y="5692631"/>
            <a:ext cx="780783" cy="203651"/>
          </a:xfrm>
          <a:prstGeom prst="rect">
            <a:avLst/>
          </a:prstGeom>
          <a:solidFill>
            <a:srgbClr val="3455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solidFill>
                <a:srgbClr val="FFFFFF"/>
              </a:solidFill>
              <a:latin typeface="Oswald"/>
            </a:endParaRPr>
          </a:p>
        </p:txBody>
      </p:sp>
      <p:sp>
        <p:nvSpPr>
          <p:cNvPr id="199" name="TextBox 198"/>
          <p:cNvSpPr txBox="1"/>
          <p:nvPr/>
        </p:nvSpPr>
        <p:spPr>
          <a:xfrm>
            <a:off x="7343817" y="5643312"/>
            <a:ext cx="6916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FFFF"/>
                </a:solidFill>
                <a:latin typeface="Oswald" panose="020B0604020202020204"/>
              </a:rPr>
              <a:t>61 %</a:t>
            </a:r>
            <a:endParaRPr lang="ru-RU" sz="1400" dirty="0">
              <a:solidFill>
                <a:srgbClr val="FFFFFF"/>
              </a:solidFill>
              <a:latin typeface="Oswald" panose="020B0604020202020204"/>
            </a:endParaRPr>
          </a:p>
        </p:txBody>
      </p:sp>
      <p:sp>
        <p:nvSpPr>
          <p:cNvPr id="200" name="TextBox 40"/>
          <p:cNvSpPr txBox="1"/>
          <p:nvPr/>
        </p:nvSpPr>
        <p:spPr>
          <a:xfrm>
            <a:off x="8993720" y="5669482"/>
            <a:ext cx="2269636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00"/>
              </a:lnSpc>
            </a:pPr>
            <a:r>
              <a:rPr lang="ru-RU" sz="1200" dirty="0" smtClean="0">
                <a:solidFill>
                  <a:srgbClr val="1C2D38"/>
                </a:solidFill>
                <a:latin typeface="Oswald" panose="020B0604020202020204"/>
              </a:rPr>
              <a:t>Административный центр</a:t>
            </a:r>
            <a:endParaRPr lang="ru-RU" sz="1200" dirty="0">
              <a:solidFill>
                <a:srgbClr val="1C2D38"/>
              </a:solidFill>
              <a:latin typeface="Oswald" panose="020B0604020202020204"/>
            </a:endParaRPr>
          </a:p>
        </p:txBody>
      </p:sp>
      <p:sp>
        <p:nvSpPr>
          <p:cNvPr id="201" name="TextBox 40"/>
          <p:cNvSpPr txBox="1"/>
          <p:nvPr/>
        </p:nvSpPr>
        <p:spPr>
          <a:xfrm>
            <a:off x="5621840" y="5665001"/>
            <a:ext cx="1955178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00"/>
              </a:lnSpc>
            </a:pPr>
            <a:r>
              <a:rPr lang="ru-RU" sz="1200" dirty="0" smtClean="0">
                <a:solidFill>
                  <a:srgbClr val="1C2D38"/>
                </a:solidFill>
                <a:latin typeface="Oswald" panose="020B0604020202020204"/>
              </a:rPr>
              <a:t>Сельские территории</a:t>
            </a:r>
            <a:endParaRPr lang="ru-RU" sz="1200" dirty="0">
              <a:solidFill>
                <a:srgbClr val="1C2D38"/>
              </a:solidFill>
              <a:latin typeface="Oswald" panose="020B0604020202020204"/>
            </a:endParaRPr>
          </a:p>
        </p:txBody>
      </p:sp>
      <p:sp>
        <p:nvSpPr>
          <p:cNvPr id="202" name="TextBox 201" descr="область для текста" title="Текстовая часть">
            <a:extLst>
              <a:ext uri="{FF2B5EF4-FFF2-40B4-BE49-F238E27FC236}">
                <a16:creationId xmlns:a16="http://schemas.microsoft.com/office/drawing/2014/main" xmlns="" id="{9D3E25AE-6ACA-4ECB-B2F8-ABBE03BA0AE0}"/>
              </a:ext>
            </a:extLst>
          </p:cNvPr>
          <p:cNvSpPr txBox="1"/>
          <p:nvPr/>
        </p:nvSpPr>
        <p:spPr>
          <a:xfrm>
            <a:off x="8992377" y="5918584"/>
            <a:ext cx="2517502" cy="2336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600"/>
              </a:lnSpc>
            </a:pPr>
            <a:r>
              <a:rPr lang="ru-RU" sz="1200" dirty="0">
                <a:solidFill>
                  <a:srgbClr val="1C2D38"/>
                </a:solidFill>
                <a:latin typeface="Oswald" panose="020B0604020202020204" charset="-52"/>
              </a:rPr>
              <a:t>На </a:t>
            </a:r>
            <a:r>
              <a:rPr lang="ru-RU" sz="1200" dirty="0" smtClean="0">
                <a:solidFill>
                  <a:srgbClr val="1C2D38"/>
                </a:solidFill>
                <a:latin typeface="Oswald" panose="020B0604020202020204" charset="-52"/>
              </a:rPr>
              <a:t>полномочия муниципальных </a:t>
            </a:r>
            <a:r>
              <a:rPr lang="ru-RU" sz="1200" dirty="0">
                <a:solidFill>
                  <a:srgbClr val="1C2D38"/>
                </a:solidFill>
                <a:latin typeface="Oswald" panose="020B0604020202020204" charset="-52"/>
              </a:rPr>
              <a:t>районов</a:t>
            </a:r>
          </a:p>
        </p:txBody>
      </p:sp>
      <p:sp>
        <p:nvSpPr>
          <p:cNvPr id="203" name="TextBox 61"/>
          <p:cNvSpPr txBox="1"/>
          <p:nvPr/>
        </p:nvSpPr>
        <p:spPr>
          <a:xfrm>
            <a:off x="8545213" y="5912546"/>
            <a:ext cx="682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smtClean="0">
                <a:solidFill>
                  <a:srgbClr val="FFFFFF"/>
                </a:solidFill>
                <a:latin typeface="Oswald" panose="020B0604020202020204"/>
              </a:rPr>
              <a:t>15%</a:t>
            </a:r>
            <a:endParaRPr lang="ru-RU" sz="1400" dirty="0">
              <a:solidFill>
                <a:srgbClr val="FFFFFF"/>
              </a:solidFill>
              <a:latin typeface="Oswald" panose="020B0604020202020204"/>
            </a:endParaRPr>
          </a:p>
        </p:txBody>
      </p:sp>
      <p:sp>
        <p:nvSpPr>
          <p:cNvPr id="204" name="TextBox 61"/>
          <p:cNvSpPr txBox="1"/>
          <p:nvPr/>
        </p:nvSpPr>
        <p:spPr>
          <a:xfrm>
            <a:off x="8435542" y="5643312"/>
            <a:ext cx="901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smtClean="0">
                <a:solidFill>
                  <a:srgbClr val="FFFFFF"/>
                </a:solidFill>
                <a:latin typeface="Oswald" panose="020B0604020202020204"/>
              </a:rPr>
              <a:t>39 %</a:t>
            </a:r>
            <a:endParaRPr lang="ru-RU" sz="1400" dirty="0">
              <a:solidFill>
                <a:srgbClr val="FFFFFF"/>
              </a:solidFill>
              <a:latin typeface="Oswald" panose="020B0604020202020204"/>
            </a:endParaRPr>
          </a:p>
        </p:txBody>
      </p:sp>
      <p:sp>
        <p:nvSpPr>
          <p:cNvPr id="205" name="TextBox 204"/>
          <p:cNvSpPr txBox="1"/>
          <p:nvPr/>
        </p:nvSpPr>
        <p:spPr>
          <a:xfrm>
            <a:off x="7334329" y="5919469"/>
            <a:ext cx="6916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FFFF"/>
                </a:solidFill>
                <a:latin typeface="Oswald" panose="020B0604020202020204"/>
              </a:rPr>
              <a:t>85 %</a:t>
            </a:r>
            <a:endParaRPr lang="ru-RU" sz="1400" dirty="0">
              <a:solidFill>
                <a:srgbClr val="FFFFFF"/>
              </a:solidFill>
              <a:latin typeface="Oswald" panose="020B0604020202020204"/>
            </a:endParaRPr>
          </a:p>
        </p:txBody>
      </p:sp>
      <p:sp>
        <p:nvSpPr>
          <p:cNvPr id="206" name="TextBox 205" descr="область для текста" title="Текстовая часть">
            <a:extLst>
              <a:ext uri="{FF2B5EF4-FFF2-40B4-BE49-F238E27FC236}">
                <a16:creationId xmlns:a16="http://schemas.microsoft.com/office/drawing/2014/main" xmlns="" id="{9D3E25AE-6ACA-4ECB-B2F8-ABBE03BA0AE0}"/>
              </a:ext>
            </a:extLst>
          </p:cNvPr>
          <p:cNvSpPr txBox="1"/>
          <p:nvPr/>
        </p:nvSpPr>
        <p:spPr>
          <a:xfrm>
            <a:off x="5320491" y="5937223"/>
            <a:ext cx="1750166" cy="2719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600"/>
              </a:lnSpc>
            </a:pPr>
            <a:r>
              <a:rPr lang="ru-RU" sz="1200" dirty="0">
                <a:solidFill>
                  <a:srgbClr val="1C2D38"/>
                </a:solidFill>
                <a:latin typeface="Oswald" panose="020B0604020202020204" charset="-52"/>
              </a:rPr>
              <a:t>На </a:t>
            </a:r>
            <a:r>
              <a:rPr lang="ru-RU" sz="1200" dirty="0" smtClean="0">
                <a:solidFill>
                  <a:srgbClr val="1C2D38"/>
                </a:solidFill>
                <a:latin typeface="Oswald" panose="020B0604020202020204" charset="-52"/>
              </a:rPr>
              <a:t>полномочия поселений</a:t>
            </a:r>
            <a:endParaRPr lang="ru-RU" sz="1200" dirty="0">
              <a:solidFill>
                <a:srgbClr val="1C2D38"/>
              </a:solidFill>
              <a:latin typeface="Oswald" panose="020B0604020202020204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78687" y="5448371"/>
            <a:ext cx="5164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Oswald" pitchFamily="2" charset="-52"/>
                <a:cs typeface="Arial" panose="020B0604020202020204" pitchFamily="34" charset="0"/>
              </a:rPr>
              <a:t>332</a:t>
            </a:r>
            <a:endParaRPr lang="ru-RU" dirty="0">
              <a:solidFill>
                <a:srgbClr val="FF0000"/>
              </a:solidFill>
              <a:latin typeface="Oswald" pitchFamily="2" charset="-52"/>
              <a:cs typeface="Arial" panose="020B0604020202020204" pitchFamily="34" charset="0"/>
            </a:endParaRPr>
          </a:p>
        </p:txBody>
      </p:sp>
      <p:sp>
        <p:nvSpPr>
          <p:cNvPr id="207" name="Прямоугольник 206"/>
          <p:cNvSpPr/>
          <p:nvPr/>
        </p:nvSpPr>
        <p:spPr>
          <a:xfrm>
            <a:off x="1682171" y="5473002"/>
            <a:ext cx="11737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1C2D38"/>
                </a:solidFill>
                <a:latin typeface="Oswald" pitchFamily="2" charset="-52"/>
                <a:cs typeface="Arabic Typesetting" panose="03020402040406030203" pitchFamily="66" charset="-78"/>
              </a:rPr>
              <a:t>мероприятия</a:t>
            </a:r>
            <a:endParaRPr lang="ru-RU" sz="1600" dirty="0">
              <a:solidFill>
                <a:srgbClr val="1C2D38"/>
              </a:solidFill>
            </a:endParaRPr>
          </a:p>
        </p:txBody>
      </p:sp>
      <p:sp>
        <p:nvSpPr>
          <p:cNvPr id="208" name="TextBox 207"/>
          <p:cNvSpPr txBox="1"/>
          <p:nvPr/>
        </p:nvSpPr>
        <p:spPr>
          <a:xfrm>
            <a:off x="2902267" y="4853423"/>
            <a:ext cx="112453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Oswald" pitchFamily="2" charset="-52"/>
              </a:rPr>
              <a:t>Освоение</a:t>
            </a:r>
            <a:r>
              <a:rPr lang="ru-RU" sz="1400" dirty="0">
                <a:latin typeface="Oswald" pitchFamily="2" charset="-52"/>
              </a:rPr>
              <a:t/>
            </a:r>
            <a:br>
              <a:rPr lang="ru-RU" sz="1400" dirty="0">
                <a:latin typeface="Oswald" pitchFamily="2" charset="-52"/>
              </a:rPr>
            </a:br>
            <a:r>
              <a:rPr lang="en-US" sz="2400" dirty="0" smtClean="0">
                <a:solidFill>
                  <a:srgbClr val="6EA92D"/>
                </a:solidFill>
                <a:latin typeface="Oswald" pitchFamily="2" charset="-52"/>
              </a:rPr>
              <a:t>9</a:t>
            </a:r>
            <a:r>
              <a:rPr lang="ru-RU" sz="2400" dirty="0" smtClean="0">
                <a:solidFill>
                  <a:srgbClr val="6EA92D"/>
                </a:solidFill>
                <a:latin typeface="Oswald" pitchFamily="2" charset="-52"/>
              </a:rPr>
              <a:t>7</a:t>
            </a:r>
            <a:r>
              <a:rPr lang="en-US" sz="2400" dirty="0" smtClean="0">
                <a:solidFill>
                  <a:srgbClr val="6EA92D"/>
                </a:solidFill>
                <a:latin typeface="Oswald" pitchFamily="2" charset="-52"/>
              </a:rPr>
              <a:t>,</a:t>
            </a:r>
            <a:r>
              <a:rPr lang="ru-RU" sz="2400" dirty="0" smtClean="0">
                <a:solidFill>
                  <a:srgbClr val="6EA92D"/>
                </a:solidFill>
                <a:latin typeface="Oswald" pitchFamily="2" charset="-52"/>
              </a:rPr>
              <a:t>2</a:t>
            </a:r>
            <a:r>
              <a:rPr lang="en-US" sz="2400" dirty="0" smtClean="0">
                <a:solidFill>
                  <a:srgbClr val="6EA92D"/>
                </a:solidFill>
                <a:latin typeface="Oswald" pitchFamily="2" charset="-52"/>
              </a:rPr>
              <a:t>%</a:t>
            </a:r>
            <a:endParaRPr lang="ru-RU" sz="1400" dirty="0">
              <a:solidFill>
                <a:srgbClr val="1C2D38"/>
              </a:solidFill>
              <a:latin typeface="Oswald" pitchFamily="2" charset="-52"/>
            </a:endParaRPr>
          </a:p>
        </p:txBody>
      </p:sp>
      <p:grpSp>
        <p:nvGrpSpPr>
          <p:cNvPr id="209" name="Group 21">
            <a:extLst>
              <a:ext uri="{FF2B5EF4-FFF2-40B4-BE49-F238E27FC236}">
                <a16:creationId xmlns="" xmlns:a16="http://schemas.microsoft.com/office/drawing/2014/main" id="{B62FB85D-1EDB-447D-801A-180D60070EED}"/>
              </a:ext>
            </a:extLst>
          </p:cNvPr>
          <p:cNvGrpSpPr>
            <a:grpSpLocks noChangeAspect="1"/>
          </p:cNvGrpSpPr>
          <p:nvPr/>
        </p:nvGrpSpPr>
        <p:grpSpPr>
          <a:xfrm>
            <a:off x="777383" y="4821937"/>
            <a:ext cx="345277" cy="360000"/>
            <a:chOff x="9551987" y="984251"/>
            <a:chExt cx="1228726" cy="1281112"/>
          </a:xfrm>
        </p:grpSpPr>
        <p:sp>
          <p:nvSpPr>
            <p:cNvPr id="210" name="Oval 112">
              <a:extLst>
                <a:ext uri="{FF2B5EF4-FFF2-40B4-BE49-F238E27FC236}">
                  <a16:creationId xmlns="" xmlns:a16="http://schemas.microsoft.com/office/drawing/2014/main" id="{CE7724A7-71AE-4D4D-8458-FE27CF6443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15513" y="1295401"/>
              <a:ext cx="800100" cy="804863"/>
            </a:xfrm>
            <a:prstGeom prst="ellipse">
              <a:avLst/>
            </a:prstGeom>
            <a:solidFill>
              <a:srgbClr val="F1F2F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000">
                <a:solidFill>
                  <a:srgbClr val="0089CF"/>
                </a:solidFill>
              </a:endParaRPr>
            </a:p>
          </p:txBody>
        </p:sp>
        <p:sp>
          <p:nvSpPr>
            <p:cNvPr id="211" name="Freeform 113">
              <a:extLst>
                <a:ext uri="{FF2B5EF4-FFF2-40B4-BE49-F238E27FC236}">
                  <a16:creationId xmlns="" xmlns:a16="http://schemas.microsoft.com/office/drawing/2014/main" id="{E5F4EED8-2F62-49D0-9CE4-5462B01E4A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8088" y="1697038"/>
              <a:ext cx="330200" cy="188913"/>
            </a:xfrm>
            <a:custGeom>
              <a:avLst/>
              <a:gdLst>
                <a:gd name="T0" fmla="*/ 87 w 175"/>
                <a:gd name="T1" fmla="*/ 38 h 100"/>
                <a:gd name="T2" fmla="*/ 175 w 175"/>
                <a:gd name="T3" fmla="*/ 0 h 100"/>
                <a:gd name="T4" fmla="*/ 175 w 175"/>
                <a:gd name="T5" fmla="*/ 63 h 100"/>
                <a:gd name="T6" fmla="*/ 87 w 175"/>
                <a:gd name="T7" fmla="*/ 100 h 100"/>
                <a:gd name="T8" fmla="*/ 0 w 175"/>
                <a:gd name="T9" fmla="*/ 63 h 100"/>
                <a:gd name="T10" fmla="*/ 0 w 175"/>
                <a:gd name="T11" fmla="*/ 0 h 100"/>
                <a:gd name="T12" fmla="*/ 87 w 175"/>
                <a:gd name="T13" fmla="*/ 38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100">
                  <a:moveTo>
                    <a:pt x="87" y="38"/>
                  </a:moveTo>
                  <a:cubicBezTo>
                    <a:pt x="135" y="38"/>
                    <a:pt x="175" y="21"/>
                    <a:pt x="175" y="0"/>
                  </a:cubicBezTo>
                  <a:lnTo>
                    <a:pt x="175" y="63"/>
                  </a:lnTo>
                  <a:cubicBezTo>
                    <a:pt x="175" y="83"/>
                    <a:pt x="135" y="100"/>
                    <a:pt x="87" y="100"/>
                  </a:cubicBezTo>
                  <a:cubicBezTo>
                    <a:pt x="39" y="100"/>
                    <a:pt x="0" y="83"/>
                    <a:pt x="0" y="63"/>
                  </a:cubicBezTo>
                  <a:lnTo>
                    <a:pt x="0" y="0"/>
                  </a:lnTo>
                  <a:cubicBezTo>
                    <a:pt x="0" y="21"/>
                    <a:pt x="39" y="38"/>
                    <a:pt x="87" y="38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000">
                <a:solidFill>
                  <a:srgbClr val="0089CF"/>
                </a:solidFill>
              </a:endParaRPr>
            </a:p>
          </p:txBody>
        </p:sp>
        <p:sp>
          <p:nvSpPr>
            <p:cNvPr id="212" name="Freeform 114">
              <a:extLst>
                <a:ext uri="{FF2B5EF4-FFF2-40B4-BE49-F238E27FC236}">
                  <a16:creationId xmlns="" xmlns:a16="http://schemas.microsoft.com/office/drawing/2014/main" id="{5F819304-6F16-4419-9E33-837889152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8288" y="2052638"/>
              <a:ext cx="328613" cy="188913"/>
            </a:xfrm>
            <a:custGeom>
              <a:avLst/>
              <a:gdLst>
                <a:gd name="T0" fmla="*/ 175 w 175"/>
                <a:gd name="T1" fmla="*/ 0 h 100"/>
                <a:gd name="T2" fmla="*/ 175 w 175"/>
                <a:gd name="T3" fmla="*/ 62 h 100"/>
                <a:gd name="T4" fmla="*/ 87 w 175"/>
                <a:gd name="T5" fmla="*/ 100 h 100"/>
                <a:gd name="T6" fmla="*/ 0 w 175"/>
                <a:gd name="T7" fmla="*/ 62 h 100"/>
                <a:gd name="T8" fmla="*/ 0 w 175"/>
                <a:gd name="T9" fmla="*/ 0 h 100"/>
                <a:gd name="T10" fmla="*/ 87 w 175"/>
                <a:gd name="T11" fmla="*/ 37 h 100"/>
                <a:gd name="T12" fmla="*/ 175 w 175"/>
                <a:gd name="T13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100">
                  <a:moveTo>
                    <a:pt x="175" y="0"/>
                  </a:moveTo>
                  <a:lnTo>
                    <a:pt x="175" y="62"/>
                  </a:lnTo>
                  <a:cubicBezTo>
                    <a:pt x="175" y="83"/>
                    <a:pt x="135" y="100"/>
                    <a:pt x="87" y="100"/>
                  </a:cubicBezTo>
                  <a:cubicBezTo>
                    <a:pt x="39" y="100"/>
                    <a:pt x="0" y="83"/>
                    <a:pt x="0" y="62"/>
                  </a:cubicBezTo>
                  <a:lnTo>
                    <a:pt x="0" y="0"/>
                  </a:lnTo>
                  <a:cubicBezTo>
                    <a:pt x="0" y="20"/>
                    <a:pt x="39" y="37"/>
                    <a:pt x="87" y="37"/>
                  </a:cubicBezTo>
                  <a:cubicBezTo>
                    <a:pt x="135" y="37"/>
                    <a:pt x="175" y="20"/>
                    <a:pt x="175" y="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000">
                <a:solidFill>
                  <a:srgbClr val="0089CF"/>
                </a:solidFill>
              </a:endParaRPr>
            </a:p>
          </p:txBody>
        </p:sp>
        <p:sp>
          <p:nvSpPr>
            <p:cNvPr id="213" name="Oval 115">
              <a:extLst>
                <a:ext uri="{FF2B5EF4-FFF2-40B4-BE49-F238E27FC236}">
                  <a16:creationId xmlns="" xmlns:a16="http://schemas.microsoft.com/office/drawing/2014/main" id="{C4618849-BCBD-40BF-946D-732309AE91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8288" y="1863726"/>
              <a:ext cx="328613" cy="14128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000">
                <a:solidFill>
                  <a:srgbClr val="0089CF"/>
                </a:solidFill>
              </a:endParaRPr>
            </a:p>
          </p:txBody>
        </p:sp>
        <p:sp>
          <p:nvSpPr>
            <p:cNvPr id="214" name="Freeform 116">
              <a:extLst>
                <a:ext uri="{FF2B5EF4-FFF2-40B4-BE49-F238E27FC236}">
                  <a16:creationId xmlns="" xmlns:a16="http://schemas.microsoft.com/office/drawing/2014/main" id="{1EF0507D-50B2-4A01-ABA0-D6C3539808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8088" y="1933576"/>
              <a:ext cx="330200" cy="188913"/>
            </a:xfrm>
            <a:custGeom>
              <a:avLst/>
              <a:gdLst>
                <a:gd name="T0" fmla="*/ 175 w 175"/>
                <a:gd name="T1" fmla="*/ 0 h 100"/>
                <a:gd name="T2" fmla="*/ 175 w 175"/>
                <a:gd name="T3" fmla="*/ 63 h 100"/>
                <a:gd name="T4" fmla="*/ 87 w 175"/>
                <a:gd name="T5" fmla="*/ 100 h 100"/>
                <a:gd name="T6" fmla="*/ 0 w 175"/>
                <a:gd name="T7" fmla="*/ 63 h 100"/>
                <a:gd name="T8" fmla="*/ 0 w 175"/>
                <a:gd name="T9" fmla="*/ 0 h 100"/>
                <a:gd name="T10" fmla="*/ 87 w 175"/>
                <a:gd name="T11" fmla="*/ 38 h 100"/>
                <a:gd name="T12" fmla="*/ 175 w 175"/>
                <a:gd name="T13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100">
                  <a:moveTo>
                    <a:pt x="175" y="0"/>
                  </a:moveTo>
                  <a:lnTo>
                    <a:pt x="175" y="63"/>
                  </a:lnTo>
                  <a:cubicBezTo>
                    <a:pt x="175" y="83"/>
                    <a:pt x="135" y="100"/>
                    <a:pt x="87" y="100"/>
                  </a:cubicBezTo>
                  <a:cubicBezTo>
                    <a:pt x="39" y="100"/>
                    <a:pt x="0" y="83"/>
                    <a:pt x="0" y="63"/>
                  </a:cubicBezTo>
                  <a:lnTo>
                    <a:pt x="0" y="0"/>
                  </a:lnTo>
                  <a:cubicBezTo>
                    <a:pt x="0" y="21"/>
                    <a:pt x="39" y="38"/>
                    <a:pt x="87" y="38"/>
                  </a:cubicBezTo>
                  <a:cubicBezTo>
                    <a:pt x="135" y="38"/>
                    <a:pt x="175" y="21"/>
                    <a:pt x="175" y="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000">
                <a:solidFill>
                  <a:srgbClr val="0089CF"/>
                </a:solidFill>
              </a:endParaRPr>
            </a:p>
          </p:txBody>
        </p:sp>
        <p:sp>
          <p:nvSpPr>
            <p:cNvPr id="215" name="Oval 117">
              <a:extLst>
                <a:ext uri="{FF2B5EF4-FFF2-40B4-BE49-F238E27FC236}">
                  <a16:creationId xmlns="" xmlns:a16="http://schemas.microsoft.com/office/drawing/2014/main" id="{E4363A08-1675-4199-A0BF-67A1D2CA85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8088" y="1627188"/>
              <a:ext cx="330200" cy="141288"/>
            </a:xfrm>
            <a:prstGeom prst="ellipse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000">
                <a:solidFill>
                  <a:srgbClr val="0089CF"/>
                </a:solidFill>
              </a:endParaRPr>
            </a:p>
          </p:txBody>
        </p:sp>
        <p:sp>
          <p:nvSpPr>
            <p:cNvPr id="216" name="Freeform 118">
              <a:extLst>
                <a:ext uri="{FF2B5EF4-FFF2-40B4-BE49-F238E27FC236}">
                  <a16:creationId xmlns="" xmlns:a16="http://schemas.microsoft.com/office/drawing/2014/main" id="{82566BCE-82B1-46AB-AC53-19E0EB86F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8088" y="1816101"/>
              <a:ext cx="330200" cy="188913"/>
            </a:xfrm>
            <a:custGeom>
              <a:avLst/>
              <a:gdLst>
                <a:gd name="T0" fmla="*/ 175 w 175"/>
                <a:gd name="T1" fmla="*/ 0 h 100"/>
                <a:gd name="T2" fmla="*/ 175 w 175"/>
                <a:gd name="T3" fmla="*/ 62 h 100"/>
                <a:gd name="T4" fmla="*/ 87 w 175"/>
                <a:gd name="T5" fmla="*/ 100 h 100"/>
                <a:gd name="T6" fmla="*/ 0 w 175"/>
                <a:gd name="T7" fmla="*/ 62 h 100"/>
                <a:gd name="T8" fmla="*/ 0 w 175"/>
                <a:gd name="T9" fmla="*/ 0 h 100"/>
                <a:gd name="T10" fmla="*/ 87 w 175"/>
                <a:gd name="T11" fmla="*/ 37 h 100"/>
                <a:gd name="T12" fmla="*/ 175 w 175"/>
                <a:gd name="T13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100">
                  <a:moveTo>
                    <a:pt x="175" y="0"/>
                  </a:moveTo>
                  <a:lnTo>
                    <a:pt x="175" y="62"/>
                  </a:lnTo>
                  <a:cubicBezTo>
                    <a:pt x="175" y="83"/>
                    <a:pt x="135" y="100"/>
                    <a:pt x="87" y="100"/>
                  </a:cubicBezTo>
                  <a:cubicBezTo>
                    <a:pt x="39" y="100"/>
                    <a:pt x="0" y="83"/>
                    <a:pt x="0" y="62"/>
                  </a:cubicBezTo>
                  <a:lnTo>
                    <a:pt x="0" y="0"/>
                  </a:lnTo>
                  <a:cubicBezTo>
                    <a:pt x="0" y="20"/>
                    <a:pt x="39" y="37"/>
                    <a:pt x="87" y="37"/>
                  </a:cubicBezTo>
                  <a:cubicBezTo>
                    <a:pt x="135" y="37"/>
                    <a:pt x="175" y="20"/>
                    <a:pt x="175" y="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000" dirty="0">
                <a:solidFill>
                  <a:srgbClr val="0089CF"/>
                </a:solidFill>
              </a:endParaRPr>
            </a:p>
          </p:txBody>
        </p:sp>
        <p:sp>
          <p:nvSpPr>
            <p:cNvPr id="217" name="Freeform 119">
              <a:extLst>
                <a:ext uri="{FF2B5EF4-FFF2-40B4-BE49-F238E27FC236}">
                  <a16:creationId xmlns="" xmlns:a16="http://schemas.microsoft.com/office/drawing/2014/main" id="{89C147FB-E714-4CD9-99EB-A701AEC5A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8288" y="1933576"/>
              <a:ext cx="328613" cy="188913"/>
            </a:xfrm>
            <a:custGeom>
              <a:avLst/>
              <a:gdLst>
                <a:gd name="T0" fmla="*/ 87 w 175"/>
                <a:gd name="T1" fmla="*/ 38 h 100"/>
                <a:gd name="T2" fmla="*/ 175 w 175"/>
                <a:gd name="T3" fmla="*/ 0 h 100"/>
                <a:gd name="T4" fmla="*/ 175 w 175"/>
                <a:gd name="T5" fmla="*/ 63 h 100"/>
                <a:gd name="T6" fmla="*/ 87 w 175"/>
                <a:gd name="T7" fmla="*/ 100 h 100"/>
                <a:gd name="T8" fmla="*/ 0 w 175"/>
                <a:gd name="T9" fmla="*/ 63 h 100"/>
                <a:gd name="T10" fmla="*/ 0 w 175"/>
                <a:gd name="T11" fmla="*/ 0 h 100"/>
                <a:gd name="T12" fmla="*/ 87 w 175"/>
                <a:gd name="T13" fmla="*/ 38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100">
                  <a:moveTo>
                    <a:pt x="87" y="38"/>
                  </a:moveTo>
                  <a:cubicBezTo>
                    <a:pt x="135" y="38"/>
                    <a:pt x="175" y="21"/>
                    <a:pt x="175" y="0"/>
                  </a:cubicBezTo>
                  <a:lnTo>
                    <a:pt x="175" y="63"/>
                  </a:lnTo>
                  <a:cubicBezTo>
                    <a:pt x="175" y="83"/>
                    <a:pt x="135" y="100"/>
                    <a:pt x="87" y="100"/>
                  </a:cubicBezTo>
                  <a:cubicBezTo>
                    <a:pt x="39" y="100"/>
                    <a:pt x="0" y="83"/>
                    <a:pt x="0" y="63"/>
                  </a:cubicBezTo>
                  <a:lnTo>
                    <a:pt x="0" y="0"/>
                  </a:lnTo>
                  <a:cubicBezTo>
                    <a:pt x="0" y="21"/>
                    <a:pt x="39" y="38"/>
                    <a:pt x="87" y="38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000" dirty="0">
                <a:solidFill>
                  <a:srgbClr val="0089CF"/>
                </a:solidFill>
              </a:endParaRPr>
            </a:p>
          </p:txBody>
        </p:sp>
        <p:sp>
          <p:nvSpPr>
            <p:cNvPr id="218" name="Freeform 120">
              <a:extLst>
                <a:ext uri="{FF2B5EF4-FFF2-40B4-BE49-F238E27FC236}">
                  <a16:creationId xmlns="" xmlns:a16="http://schemas.microsoft.com/office/drawing/2014/main" id="{256D4684-EE2B-45C4-A129-E7EE04E66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8088" y="2052638"/>
              <a:ext cx="330200" cy="188913"/>
            </a:xfrm>
            <a:custGeom>
              <a:avLst/>
              <a:gdLst>
                <a:gd name="T0" fmla="*/ 175 w 175"/>
                <a:gd name="T1" fmla="*/ 0 h 100"/>
                <a:gd name="T2" fmla="*/ 175 w 175"/>
                <a:gd name="T3" fmla="*/ 62 h 100"/>
                <a:gd name="T4" fmla="*/ 87 w 175"/>
                <a:gd name="T5" fmla="*/ 100 h 100"/>
                <a:gd name="T6" fmla="*/ 0 w 175"/>
                <a:gd name="T7" fmla="*/ 62 h 100"/>
                <a:gd name="T8" fmla="*/ 0 w 175"/>
                <a:gd name="T9" fmla="*/ 0 h 100"/>
                <a:gd name="T10" fmla="*/ 87 w 175"/>
                <a:gd name="T11" fmla="*/ 37 h 100"/>
                <a:gd name="T12" fmla="*/ 175 w 175"/>
                <a:gd name="T13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100">
                  <a:moveTo>
                    <a:pt x="175" y="0"/>
                  </a:moveTo>
                  <a:lnTo>
                    <a:pt x="175" y="62"/>
                  </a:lnTo>
                  <a:cubicBezTo>
                    <a:pt x="175" y="83"/>
                    <a:pt x="135" y="100"/>
                    <a:pt x="87" y="100"/>
                  </a:cubicBezTo>
                  <a:cubicBezTo>
                    <a:pt x="39" y="100"/>
                    <a:pt x="0" y="83"/>
                    <a:pt x="0" y="62"/>
                  </a:cubicBezTo>
                  <a:lnTo>
                    <a:pt x="0" y="0"/>
                  </a:lnTo>
                  <a:cubicBezTo>
                    <a:pt x="0" y="20"/>
                    <a:pt x="39" y="37"/>
                    <a:pt x="87" y="37"/>
                  </a:cubicBezTo>
                  <a:cubicBezTo>
                    <a:pt x="135" y="37"/>
                    <a:pt x="175" y="20"/>
                    <a:pt x="175" y="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000">
                <a:solidFill>
                  <a:srgbClr val="0089CF"/>
                </a:solidFill>
              </a:endParaRPr>
            </a:p>
          </p:txBody>
        </p:sp>
        <p:sp>
          <p:nvSpPr>
            <p:cNvPr id="219" name="Freeform 121">
              <a:extLst>
                <a:ext uri="{FF2B5EF4-FFF2-40B4-BE49-F238E27FC236}">
                  <a16:creationId xmlns="" xmlns:a16="http://schemas.microsoft.com/office/drawing/2014/main" id="{D3F0C1DD-97FC-43A7-B709-A883C715D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9551987" y="984251"/>
              <a:ext cx="1228726" cy="1222375"/>
            </a:xfrm>
            <a:custGeom>
              <a:avLst/>
              <a:gdLst>
                <a:gd name="T0" fmla="*/ 215 w 651"/>
                <a:gd name="T1" fmla="*/ 615 h 645"/>
                <a:gd name="T2" fmla="*/ 213 w 651"/>
                <a:gd name="T3" fmla="*/ 138 h 645"/>
                <a:gd name="T4" fmla="*/ 626 w 651"/>
                <a:gd name="T5" fmla="*/ 376 h 645"/>
                <a:gd name="T6" fmla="*/ 651 w 651"/>
                <a:gd name="T7" fmla="*/ 376 h 645"/>
                <a:gd name="T8" fmla="*/ 200 w 651"/>
                <a:gd name="T9" fmla="*/ 117 h 645"/>
                <a:gd name="T10" fmla="*/ 203 w 651"/>
                <a:gd name="T11" fmla="*/ 637 h 645"/>
                <a:gd name="T12" fmla="*/ 215 w 651"/>
                <a:gd name="T13" fmla="*/ 61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1" h="645">
                  <a:moveTo>
                    <a:pt x="215" y="615"/>
                  </a:moveTo>
                  <a:cubicBezTo>
                    <a:pt x="31" y="510"/>
                    <a:pt x="29" y="245"/>
                    <a:pt x="213" y="138"/>
                  </a:cubicBezTo>
                  <a:cubicBezTo>
                    <a:pt x="396" y="32"/>
                    <a:pt x="626" y="164"/>
                    <a:pt x="626" y="376"/>
                  </a:cubicBezTo>
                  <a:cubicBezTo>
                    <a:pt x="626" y="393"/>
                    <a:pt x="651" y="393"/>
                    <a:pt x="651" y="376"/>
                  </a:cubicBezTo>
                  <a:cubicBezTo>
                    <a:pt x="651" y="145"/>
                    <a:pt x="400" y="0"/>
                    <a:pt x="200" y="117"/>
                  </a:cubicBezTo>
                  <a:cubicBezTo>
                    <a:pt x="0" y="233"/>
                    <a:pt x="2" y="523"/>
                    <a:pt x="203" y="637"/>
                  </a:cubicBezTo>
                  <a:cubicBezTo>
                    <a:pt x="217" y="645"/>
                    <a:pt x="230" y="623"/>
                    <a:pt x="215" y="615"/>
                  </a:cubicBezTo>
                  <a:close/>
                </a:path>
              </a:pathLst>
            </a:custGeom>
            <a:solidFill>
              <a:srgbClr val="474C5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000">
                <a:solidFill>
                  <a:srgbClr val="0089CF"/>
                </a:solidFill>
              </a:endParaRPr>
            </a:p>
          </p:txBody>
        </p:sp>
        <p:sp>
          <p:nvSpPr>
            <p:cNvPr id="220" name="Freeform 122">
              <a:extLst>
                <a:ext uri="{FF2B5EF4-FFF2-40B4-BE49-F238E27FC236}">
                  <a16:creationId xmlns="" xmlns:a16="http://schemas.microsoft.com/office/drawing/2014/main" id="{207592C2-05F1-47FB-AD83-BB7DAA8C49C8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2800" y="1179513"/>
              <a:ext cx="936625" cy="865188"/>
            </a:xfrm>
            <a:custGeom>
              <a:avLst/>
              <a:gdLst>
                <a:gd name="T0" fmla="*/ 71 w 496"/>
                <a:gd name="T1" fmla="*/ 273 h 457"/>
                <a:gd name="T2" fmla="*/ 271 w 496"/>
                <a:gd name="T3" fmla="*/ 73 h 457"/>
                <a:gd name="T4" fmla="*/ 471 w 496"/>
                <a:gd name="T5" fmla="*/ 273 h 457"/>
                <a:gd name="T6" fmla="*/ 496 w 496"/>
                <a:gd name="T7" fmla="*/ 273 h 457"/>
                <a:gd name="T8" fmla="*/ 176 w 496"/>
                <a:gd name="T9" fmla="*/ 69 h 457"/>
                <a:gd name="T10" fmla="*/ 126 w 496"/>
                <a:gd name="T11" fmla="*/ 445 h 457"/>
                <a:gd name="T12" fmla="*/ 142 w 496"/>
                <a:gd name="T13" fmla="*/ 426 h 457"/>
                <a:gd name="T14" fmla="*/ 71 w 496"/>
                <a:gd name="T15" fmla="*/ 273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6" h="457">
                  <a:moveTo>
                    <a:pt x="71" y="273"/>
                  </a:moveTo>
                  <a:cubicBezTo>
                    <a:pt x="71" y="163"/>
                    <a:pt x="161" y="73"/>
                    <a:pt x="271" y="73"/>
                  </a:cubicBezTo>
                  <a:cubicBezTo>
                    <a:pt x="381" y="73"/>
                    <a:pt x="471" y="163"/>
                    <a:pt x="471" y="273"/>
                  </a:cubicBezTo>
                  <a:cubicBezTo>
                    <a:pt x="471" y="290"/>
                    <a:pt x="496" y="290"/>
                    <a:pt x="496" y="273"/>
                  </a:cubicBezTo>
                  <a:cubicBezTo>
                    <a:pt x="496" y="109"/>
                    <a:pt x="325" y="0"/>
                    <a:pt x="176" y="69"/>
                  </a:cubicBezTo>
                  <a:cubicBezTo>
                    <a:pt x="27" y="138"/>
                    <a:pt x="0" y="339"/>
                    <a:pt x="126" y="445"/>
                  </a:cubicBezTo>
                  <a:cubicBezTo>
                    <a:pt x="139" y="457"/>
                    <a:pt x="156" y="437"/>
                    <a:pt x="142" y="426"/>
                  </a:cubicBezTo>
                  <a:cubicBezTo>
                    <a:pt x="97" y="388"/>
                    <a:pt x="71" y="332"/>
                    <a:pt x="71" y="273"/>
                  </a:cubicBezTo>
                  <a:close/>
                </a:path>
              </a:pathLst>
            </a:custGeom>
            <a:solidFill>
              <a:srgbClr val="474C5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000">
                <a:solidFill>
                  <a:srgbClr val="0089CF"/>
                </a:solidFill>
              </a:endParaRPr>
            </a:p>
          </p:txBody>
        </p:sp>
        <p:sp>
          <p:nvSpPr>
            <p:cNvPr id="221" name="Freeform 123">
              <a:extLst>
                <a:ext uri="{FF2B5EF4-FFF2-40B4-BE49-F238E27FC236}">
                  <a16:creationId xmlns="" xmlns:a16="http://schemas.microsoft.com/office/drawing/2014/main" id="{73338D66-C4AE-4584-B4E5-14A97FEA0E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72688" y="1601788"/>
              <a:ext cx="708025" cy="663575"/>
            </a:xfrm>
            <a:custGeom>
              <a:avLst/>
              <a:gdLst>
                <a:gd name="T0" fmla="*/ 200 w 375"/>
                <a:gd name="T1" fmla="*/ 141 h 350"/>
                <a:gd name="T2" fmla="*/ 100 w 375"/>
                <a:gd name="T3" fmla="*/ 0 h 350"/>
                <a:gd name="T4" fmla="*/ 0 w 375"/>
                <a:gd name="T5" fmla="*/ 300 h 350"/>
                <a:gd name="T6" fmla="*/ 188 w 375"/>
                <a:gd name="T7" fmla="*/ 325 h 350"/>
                <a:gd name="T8" fmla="*/ 375 w 375"/>
                <a:gd name="T9" fmla="*/ 300 h 350"/>
                <a:gd name="T10" fmla="*/ 275 w 375"/>
                <a:gd name="T11" fmla="*/ 125 h 350"/>
                <a:gd name="T12" fmla="*/ 275 w 375"/>
                <a:gd name="T13" fmla="*/ 263 h 350"/>
                <a:gd name="T14" fmla="*/ 200 w 375"/>
                <a:gd name="T15" fmla="*/ 209 h 350"/>
                <a:gd name="T16" fmla="*/ 350 w 375"/>
                <a:gd name="T17" fmla="*/ 209 h 350"/>
                <a:gd name="T18" fmla="*/ 175 w 375"/>
                <a:gd name="T19" fmla="*/ 113 h 350"/>
                <a:gd name="T20" fmla="*/ 25 w 375"/>
                <a:gd name="T21" fmla="*/ 113 h 350"/>
                <a:gd name="T22" fmla="*/ 100 w 375"/>
                <a:gd name="T23" fmla="*/ 100 h 350"/>
                <a:gd name="T24" fmla="*/ 175 w 375"/>
                <a:gd name="T25" fmla="*/ 113 h 350"/>
                <a:gd name="T26" fmla="*/ 175 w 375"/>
                <a:gd name="T27" fmla="*/ 147 h 350"/>
                <a:gd name="T28" fmla="*/ 100 w 375"/>
                <a:gd name="T29" fmla="*/ 200 h 350"/>
                <a:gd name="T30" fmla="*/ 25 w 375"/>
                <a:gd name="T31" fmla="*/ 147 h 350"/>
                <a:gd name="T32" fmla="*/ 25 w 375"/>
                <a:gd name="T33" fmla="*/ 209 h 350"/>
                <a:gd name="T34" fmla="*/ 175 w 375"/>
                <a:gd name="T35" fmla="*/ 209 h 350"/>
                <a:gd name="T36" fmla="*/ 100 w 375"/>
                <a:gd name="T37" fmla="*/ 263 h 350"/>
                <a:gd name="T38" fmla="*/ 25 w 375"/>
                <a:gd name="T39" fmla="*/ 209 h 350"/>
                <a:gd name="T40" fmla="*/ 350 w 375"/>
                <a:gd name="T41" fmla="*/ 175 h 350"/>
                <a:gd name="T42" fmla="*/ 200 w 375"/>
                <a:gd name="T43" fmla="*/ 175 h 350"/>
                <a:gd name="T44" fmla="*/ 100 w 375"/>
                <a:gd name="T45" fmla="*/ 25 h 350"/>
                <a:gd name="T46" fmla="*/ 100 w 375"/>
                <a:gd name="T47" fmla="*/ 75 h 350"/>
                <a:gd name="T48" fmla="*/ 100 w 375"/>
                <a:gd name="T49" fmla="*/ 25 h 350"/>
                <a:gd name="T50" fmla="*/ 25 w 375"/>
                <a:gd name="T51" fmla="*/ 300 h 350"/>
                <a:gd name="T52" fmla="*/ 100 w 375"/>
                <a:gd name="T53" fmla="*/ 288 h 350"/>
                <a:gd name="T54" fmla="*/ 175 w 375"/>
                <a:gd name="T55" fmla="*/ 300 h 350"/>
                <a:gd name="T56" fmla="*/ 275 w 375"/>
                <a:gd name="T57" fmla="*/ 325 h 350"/>
                <a:gd name="T58" fmla="*/ 200 w 375"/>
                <a:gd name="T59" fmla="*/ 272 h 350"/>
                <a:gd name="T60" fmla="*/ 350 w 375"/>
                <a:gd name="T61" fmla="*/ 272 h 350"/>
                <a:gd name="T62" fmla="*/ 275 w 375"/>
                <a:gd name="T63" fmla="*/ 32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75" h="350">
                  <a:moveTo>
                    <a:pt x="275" y="125"/>
                  </a:moveTo>
                  <a:cubicBezTo>
                    <a:pt x="249" y="124"/>
                    <a:pt x="223" y="130"/>
                    <a:pt x="200" y="141"/>
                  </a:cubicBezTo>
                  <a:lnTo>
                    <a:pt x="200" y="50"/>
                  </a:lnTo>
                  <a:cubicBezTo>
                    <a:pt x="200" y="17"/>
                    <a:pt x="150" y="0"/>
                    <a:pt x="100" y="0"/>
                  </a:cubicBezTo>
                  <a:cubicBezTo>
                    <a:pt x="50" y="0"/>
                    <a:pt x="0" y="17"/>
                    <a:pt x="0" y="50"/>
                  </a:cubicBezTo>
                  <a:lnTo>
                    <a:pt x="0" y="300"/>
                  </a:lnTo>
                  <a:cubicBezTo>
                    <a:pt x="0" y="333"/>
                    <a:pt x="50" y="350"/>
                    <a:pt x="100" y="350"/>
                  </a:cubicBezTo>
                  <a:cubicBezTo>
                    <a:pt x="135" y="350"/>
                    <a:pt x="170" y="342"/>
                    <a:pt x="188" y="325"/>
                  </a:cubicBezTo>
                  <a:cubicBezTo>
                    <a:pt x="205" y="342"/>
                    <a:pt x="240" y="350"/>
                    <a:pt x="275" y="350"/>
                  </a:cubicBezTo>
                  <a:cubicBezTo>
                    <a:pt x="325" y="350"/>
                    <a:pt x="375" y="333"/>
                    <a:pt x="375" y="300"/>
                  </a:cubicBezTo>
                  <a:lnTo>
                    <a:pt x="375" y="175"/>
                  </a:lnTo>
                  <a:cubicBezTo>
                    <a:pt x="375" y="142"/>
                    <a:pt x="325" y="125"/>
                    <a:pt x="275" y="125"/>
                  </a:cubicBezTo>
                  <a:close/>
                  <a:moveTo>
                    <a:pt x="350" y="238"/>
                  </a:moveTo>
                  <a:cubicBezTo>
                    <a:pt x="350" y="246"/>
                    <a:pt x="322" y="263"/>
                    <a:pt x="275" y="263"/>
                  </a:cubicBezTo>
                  <a:cubicBezTo>
                    <a:pt x="228" y="263"/>
                    <a:pt x="200" y="246"/>
                    <a:pt x="200" y="238"/>
                  </a:cubicBezTo>
                  <a:lnTo>
                    <a:pt x="200" y="209"/>
                  </a:lnTo>
                  <a:cubicBezTo>
                    <a:pt x="223" y="220"/>
                    <a:pt x="249" y="226"/>
                    <a:pt x="275" y="225"/>
                  </a:cubicBezTo>
                  <a:cubicBezTo>
                    <a:pt x="301" y="226"/>
                    <a:pt x="327" y="220"/>
                    <a:pt x="350" y="209"/>
                  </a:cubicBezTo>
                  <a:lnTo>
                    <a:pt x="350" y="238"/>
                  </a:lnTo>
                  <a:close/>
                  <a:moveTo>
                    <a:pt x="175" y="113"/>
                  </a:moveTo>
                  <a:cubicBezTo>
                    <a:pt x="175" y="121"/>
                    <a:pt x="147" y="138"/>
                    <a:pt x="100" y="138"/>
                  </a:cubicBezTo>
                  <a:cubicBezTo>
                    <a:pt x="53" y="138"/>
                    <a:pt x="25" y="121"/>
                    <a:pt x="25" y="113"/>
                  </a:cubicBezTo>
                  <a:lnTo>
                    <a:pt x="25" y="84"/>
                  </a:lnTo>
                  <a:cubicBezTo>
                    <a:pt x="48" y="95"/>
                    <a:pt x="74" y="101"/>
                    <a:pt x="100" y="100"/>
                  </a:cubicBezTo>
                  <a:cubicBezTo>
                    <a:pt x="126" y="101"/>
                    <a:pt x="152" y="95"/>
                    <a:pt x="175" y="84"/>
                  </a:cubicBezTo>
                  <a:lnTo>
                    <a:pt x="175" y="113"/>
                  </a:lnTo>
                  <a:close/>
                  <a:moveTo>
                    <a:pt x="100" y="163"/>
                  </a:moveTo>
                  <a:cubicBezTo>
                    <a:pt x="126" y="163"/>
                    <a:pt x="152" y="158"/>
                    <a:pt x="175" y="147"/>
                  </a:cubicBezTo>
                  <a:lnTo>
                    <a:pt x="175" y="175"/>
                  </a:lnTo>
                  <a:cubicBezTo>
                    <a:pt x="175" y="184"/>
                    <a:pt x="147" y="200"/>
                    <a:pt x="100" y="200"/>
                  </a:cubicBezTo>
                  <a:cubicBezTo>
                    <a:pt x="53" y="200"/>
                    <a:pt x="25" y="184"/>
                    <a:pt x="25" y="175"/>
                  </a:cubicBezTo>
                  <a:lnTo>
                    <a:pt x="25" y="147"/>
                  </a:lnTo>
                  <a:cubicBezTo>
                    <a:pt x="48" y="158"/>
                    <a:pt x="74" y="163"/>
                    <a:pt x="100" y="163"/>
                  </a:cubicBezTo>
                  <a:close/>
                  <a:moveTo>
                    <a:pt x="25" y="209"/>
                  </a:moveTo>
                  <a:cubicBezTo>
                    <a:pt x="48" y="220"/>
                    <a:pt x="74" y="226"/>
                    <a:pt x="100" y="225"/>
                  </a:cubicBezTo>
                  <a:cubicBezTo>
                    <a:pt x="126" y="226"/>
                    <a:pt x="152" y="220"/>
                    <a:pt x="175" y="209"/>
                  </a:cubicBezTo>
                  <a:lnTo>
                    <a:pt x="175" y="238"/>
                  </a:lnTo>
                  <a:cubicBezTo>
                    <a:pt x="175" y="246"/>
                    <a:pt x="147" y="263"/>
                    <a:pt x="100" y="263"/>
                  </a:cubicBezTo>
                  <a:cubicBezTo>
                    <a:pt x="53" y="263"/>
                    <a:pt x="25" y="246"/>
                    <a:pt x="25" y="238"/>
                  </a:cubicBezTo>
                  <a:lnTo>
                    <a:pt x="25" y="209"/>
                  </a:lnTo>
                  <a:close/>
                  <a:moveTo>
                    <a:pt x="275" y="150"/>
                  </a:moveTo>
                  <a:cubicBezTo>
                    <a:pt x="322" y="150"/>
                    <a:pt x="350" y="166"/>
                    <a:pt x="350" y="175"/>
                  </a:cubicBezTo>
                  <a:cubicBezTo>
                    <a:pt x="350" y="184"/>
                    <a:pt x="322" y="200"/>
                    <a:pt x="275" y="200"/>
                  </a:cubicBezTo>
                  <a:cubicBezTo>
                    <a:pt x="228" y="200"/>
                    <a:pt x="200" y="184"/>
                    <a:pt x="200" y="175"/>
                  </a:cubicBezTo>
                  <a:cubicBezTo>
                    <a:pt x="200" y="166"/>
                    <a:pt x="228" y="150"/>
                    <a:pt x="275" y="150"/>
                  </a:cubicBezTo>
                  <a:close/>
                  <a:moveTo>
                    <a:pt x="100" y="25"/>
                  </a:moveTo>
                  <a:cubicBezTo>
                    <a:pt x="147" y="25"/>
                    <a:pt x="175" y="41"/>
                    <a:pt x="175" y="50"/>
                  </a:cubicBezTo>
                  <a:cubicBezTo>
                    <a:pt x="175" y="59"/>
                    <a:pt x="147" y="75"/>
                    <a:pt x="100" y="75"/>
                  </a:cubicBezTo>
                  <a:cubicBezTo>
                    <a:pt x="53" y="75"/>
                    <a:pt x="25" y="59"/>
                    <a:pt x="25" y="50"/>
                  </a:cubicBezTo>
                  <a:cubicBezTo>
                    <a:pt x="25" y="41"/>
                    <a:pt x="53" y="25"/>
                    <a:pt x="100" y="25"/>
                  </a:cubicBezTo>
                  <a:close/>
                  <a:moveTo>
                    <a:pt x="100" y="325"/>
                  </a:moveTo>
                  <a:cubicBezTo>
                    <a:pt x="53" y="325"/>
                    <a:pt x="25" y="309"/>
                    <a:pt x="25" y="300"/>
                  </a:cubicBezTo>
                  <a:lnTo>
                    <a:pt x="25" y="272"/>
                  </a:lnTo>
                  <a:cubicBezTo>
                    <a:pt x="48" y="283"/>
                    <a:pt x="74" y="288"/>
                    <a:pt x="100" y="288"/>
                  </a:cubicBezTo>
                  <a:cubicBezTo>
                    <a:pt x="126" y="288"/>
                    <a:pt x="152" y="283"/>
                    <a:pt x="175" y="272"/>
                  </a:cubicBezTo>
                  <a:lnTo>
                    <a:pt x="175" y="300"/>
                  </a:lnTo>
                  <a:cubicBezTo>
                    <a:pt x="175" y="309"/>
                    <a:pt x="147" y="325"/>
                    <a:pt x="100" y="325"/>
                  </a:cubicBezTo>
                  <a:close/>
                  <a:moveTo>
                    <a:pt x="275" y="325"/>
                  </a:moveTo>
                  <a:cubicBezTo>
                    <a:pt x="228" y="325"/>
                    <a:pt x="200" y="309"/>
                    <a:pt x="200" y="300"/>
                  </a:cubicBezTo>
                  <a:lnTo>
                    <a:pt x="200" y="272"/>
                  </a:lnTo>
                  <a:cubicBezTo>
                    <a:pt x="223" y="283"/>
                    <a:pt x="249" y="288"/>
                    <a:pt x="275" y="288"/>
                  </a:cubicBezTo>
                  <a:cubicBezTo>
                    <a:pt x="301" y="288"/>
                    <a:pt x="327" y="283"/>
                    <a:pt x="350" y="272"/>
                  </a:cubicBezTo>
                  <a:lnTo>
                    <a:pt x="350" y="300"/>
                  </a:lnTo>
                  <a:cubicBezTo>
                    <a:pt x="350" y="309"/>
                    <a:pt x="322" y="325"/>
                    <a:pt x="275" y="325"/>
                  </a:cubicBezTo>
                  <a:close/>
                </a:path>
              </a:pathLst>
            </a:custGeom>
            <a:solidFill>
              <a:srgbClr val="474C5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000">
                <a:solidFill>
                  <a:srgbClr val="0089CF"/>
                </a:solidFill>
              </a:endParaRPr>
            </a:p>
          </p:txBody>
        </p:sp>
      </p:grpSp>
      <p:sp>
        <p:nvSpPr>
          <p:cNvPr id="222" name="TextBox 221"/>
          <p:cNvSpPr txBox="1"/>
          <p:nvPr/>
        </p:nvSpPr>
        <p:spPr>
          <a:xfrm>
            <a:off x="2094637" y="4954889"/>
            <a:ext cx="840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474C54"/>
                </a:solidFill>
                <a:latin typeface="Oswald"/>
              </a:rPr>
              <a:t>млн руб.</a:t>
            </a:r>
          </a:p>
        </p:txBody>
      </p:sp>
      <p:sp>
        <p:nvSpPr>
          <p:cNvPr id="223" name="Прямоугольник 222"/>
          <p:cNvSpPr/>
          <p:nvPr/>
        </p:nvSpPr>
        <p:spPr>
          <a:xfrm>
            <a:off x="1361157" y="1547437"/>
            <a:ext cx="9701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Oswald" pitchFamily="2" charset="-52"/>
                <a:cs typeface="Arial" panose="020B0604020202020204" pitchFamily="34" charset="0"/>
              </a:rPr>
              <a:t>802,6</a:t>
            </a:r>
            <a:endParaRPr lang="ru-RU" sz="2800" dirty="0">
              <a:solidFill>
                <a:srgbClr val="FF0000"/>
              </a:solidFill>
              <a:latin typeface="Oswald" pitchFamily="2" charset="-52"/>
              <a:cs typeface="Arial" panose="020B0604020202020204" pitchFamily="34" charset="0"/>
            </a:endParaRPr>
          </a:p>
        </p:txBody>
      </p:sp>
      <p:pic>
        <p:nvPicPr>
          <p:cNvPr id="224" name="Рисунок 2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14" y="2086033"/>
            <a:ext cx="374484" cy="374484"/>
          </a:xfrm>
          <a:prstGeom prst="rect">
            <a:avLst/>
          </a:prstGeom>
        </p:spPr>
      </p:pic>
      <p:sp>
        <p:nvSpPr>
          <p:cNvPr id="225" name="Прямоугольник 224"/>
          <p:cNvSpPr/>
          <p:nvPr/>
        </p:nvSpPr>
        <p:spPr>
          <a:xfrm>
            <a:off x="1383596" y="2183887"/>
            <a:ext cx="497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Oswald" pitchFamily="2" charset="-52"/>
                <a:cs typeface="Arial" panose="020B0604020202020204" pitchFamily="34" charset="0"/>
              </a:rPr>
              <a:t>274</a:t>
            </a:r>
            <a:endParaRPr lang="ru-RU" dirty="0">
              <a:solidFill>
                <a:srgbClr val="FF0000"/>
              </a:solidFill>
              <a:latin typeface="Oswald" pitchFamily="2" charset="-52"/>
              <a:cs typeface="Arial" panose="020B0604020202020204" pitchFamily="34" charset="0"/>
            </a:endParaRPr>
          </a:p>
        </p:txBody>
      </p:sp>
      <p:sp>
        <p:nvSpPr>
          <p:cNvPr id="226" name="Прямоугольник 225"/>
          <p:cNvSpPr/>
          <p:nvPr/>
        </p:nvSpPr>
        <p:spPr>
          <a:xfrm>
            <a:off x="1777463" y="2208518"/>
            <a:ext cx="11737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1C2D38"/>
                </a:solidFill>
                <a:latin typeface="Oswald" pitchFamily="2" charset="-52"/>
                <a:cs typeface="Arabic Typesetting" panose="03020402040406030203" pitchFamily="66" charset="-78"/>
              </a:rPr>
              <a:t>мероприятия</a:t>
            </a:r>
            <a:endParaRPr lang="ru-RU" sz="1600" dirty="0">
              <a:solidFill>
                <a:srgbClr val="1C2D38"/>
              </a:solidFill>
            </a:endParaRPr>
          </a:p>
        </p:txBody>
      </p:sp>
      <p:grpSp>
        <p:nvGrpSpPr>
          <p:cNvPr id="227" name="Group 21">
            <a:extLst>
              <a:ext uri="{FF2B5EF4-FFF2-40B4-BE49-F238E27FC236}">
                <a16:creationId xmlns="" xmlns:a16="http://schemas.microsoft.com/office/drawing/2014/main" id="{B62FB85D-1EDB-447D-801A-180D60070EED}"/>
              </a:ext>
            </a:extLst>
          </p:cNvPr>
          <p:cNvGrpSpPr>
            <a:grpSpLocks noChangeAspect="1"/>
          </p:cNvGrpSpPr>
          <p:nvPr/>
        </p:nvGrpSpPr>
        <p:grpSpPr>
          <a:xfrm>
            <a:off x="872675" y="1557453"/>
            <a:ext cx="345277" cy="360000"/>
            <a:chOff x="9551987" y="984251"/>
            <a:chExt cx="1228726" cy="1281112"/>
          </a:xfrm>
        </p:grpSpPr>
        <p:sp>
          <p:nvSpPr>
            <p:cNvPr id="228" name="Oval 112">
              <a:extLst>
                <a:ext uri="{FF2B5EF4-FFF2-40B4-BE49-F238E27FC236}">
                  <a16:creationId xmlns="" xmlns:a16="http://schemas.microsoft.com/office/drawing/2014/main" id="{CE7724A7-71AE-4D4D-8458-FE27CF6443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15513" y="1295401"/>
              <a:ext cx="800100" cy="804863"/>
            </a:xfrm>
            <a:prstGeom prst="ellipse">
              <a:avLst/>
            </a:prstGeom>
            <a:solidFill>
              <a:srgbClr val="F1F2F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000">
                <a:solidFill>
                  <a:srgbClr val="0089CF"/>
                </a:solidFill>
              </a:endParaRPr>
            </a:p>
          </p:txBody>
        </p:sp>
        <p:sp>
          <p:nvSpPr>
            <p:cNvPr id="229" name="Freeform 113">
              <a:extLst>
                <a:ext uri="{FF2B5EF4-FFF2-40B4-BE49-F238E27FC236}">
                  <a16:creationId xmlns="" xmlns:a16="http://schemas.microsoft.com/office/drawing/2014/main" id="{E5F4EED8-2F62-49D0-9CE4-5462B01E4A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8088" y="1697038"/>
              <a:ext cx="330200" cy="188913"/>
            </a:xfrm>
            <a:custGeom>
              <a:avLst/>
              <a:gdLst>
                <a:gd name="T0" fmla="*/ 87 w 175"/>
                <a:gd name="T1" fmla="*/ 38 h 100"/>
                <a:gd name="T2" fmla="*/ 175 w 175"/>
                <a:gd name="T3" fmla="*/ 0 h 100"/>
                <a:gd name="T4" fmla="*/ 175 w 175"/>
                <a:gd name="T5" fmla="*/ 63 h 100"/>
                <a:gd name="T6" fmla="*/ 87 w 175"/>
                <a:gd name="T7" fmla="*/ 100 h 100"/>
                <a:gd name="T8" fmla="*/ 0 w 175"/>
                <a:gd name="T9" fmla="*/ 63 h 100"/>
                <a:gd name="T10" fmla="*/ 0 w 175"/>
                <a:gd name="T11" fmla="*/ 0 h 100"/>
                <a:gd name="T12" fmla="*/ 87 w 175"/>
                <a:gd name="T13" fmla="*/ 38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100">
                  <a:moveTo>
                    <a:pt x="87" y="38"/>
                  </a:moveTo>
                  <a:cubicBezTo>
                    <a:pt x="135" y="38"/>
                    <a:pt x="175" y="21"/>
                    <a:pt x="175" y="0"/>
                  </a:cubicBezTo>
                  <a:lnTo>
                    <a:pt x="175" y="63"/>
                  </a:lnTo>
                  <a:cubicBezTo>
                    <a:pt x="175" y="83"/>
                    <a:pt x="135" y="100"/>
                    <a:pt x="87" y="100"/>
                  </a:cubicBezTo>
                  <a:cubicBezTo>
                    <a:pt x="39" y="100"/>
                    <a:pt x="0" y="83"/>
                    <a:pt x="0" y="63"/>
                  </a:cubicBezTo>
                  <a:lnTo>
                    <a:pt x="0" y="0"/>
                  </a:lnTo>
                  <a:cubicBezTo>
                    <a:pt x="0" y="21"/>
                    <a:pt x="39" y="38"/>
                    <a:pt x="87" y="38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000">
                <a:solidFill>
                  <a:srgbClr val="0089CF"/>
                </a:solidFill>
              </a:endParaRPr>
            </a:p>
          </p:txBody>
        </p:sp>
        <p:sp>
          <p:nvSpPr>
            <p:cNvPr id="230" name="Freeform 114">
              <a:extLst>
                <a:ext uri="{FF2B5EF4-FFF2-40B4-BE49-F238E27FC236}">
                  <a16:creationId xmlns="" xmlns:a16="http://schemas.microsoft.com/office/drawing/2014/main" id="{5F819304-6F16-4419-9E33-837889152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8288" y="2052638"/>
              <a:ext cx="328613" cy="188913"/>
            </a:xfrm>
            <a:custGeom>
              <a:avLst/>
              <a:gdLst>
                <a:gd name="T0" fmla="*/ 175 w 175"/>
                <a:gd name="T1" fmla="*/ 0 h 100"/>
                <a:gd name="T2" fmla="*/ 175 w 175"/>
                <a:gd name="T3" fmla="*/ 62 h 100"/>
                <a:gd name="T4" fmla="*/ 87 w 175"/>
                <a:gd name="T5" fmla="*/ 100 h 100"/>
                <a:gd name="T6" fmla="*/ 0 w 175"/>
                <a:gd name="T7" fmla="*/ 62 h 100"/>
                <a:gd name="T8" fmla="*/ 0 w 175"/>
                <a:gd name="T9" fmla="*/ 0 h 100"/>
                <a:gd name="T10" fmla="*/ 87 w 175"/>
                <a:gd name="T11" fmla="*/ 37 h 100"/>
                <a:gd name="T12" fmla="*/ 175 w 175"/>
                <a:gd name="T13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100">
                  <a:moveTo>
                    <a:pt x="175" y="0"/>
                  </a:moveTo>
                  <a:lnTo>
                    <a:pt x="175" y="62"/>
                  </a:lnTo>
                  <a:cubicBezTo>
                    <a:pt x="175" y="83"/>
                    <a:pt x="135" y="100"/>
                    <a:pt x="87" y="100"/>
                  </a:cubicBezTo>
                  <a:cubicBezTo>
                    <a:pt x="39" y="100"/>
                    <a:pt x="0" y="83"/>
                    <a:pt x="0" y="62"/>
                  </a:cubicBezTo>
                  <a:lnTo>
                    <a:pt x="0" y="0"/>
                  </a:lnTo>
                  <a:cubicBezTo>
                    <a:pt x="0" y="20"/>
                    <a:pt x="39" y="37"/>
                    <a:pt x="87" y="37"/>
                  </a:cubicBezTo>
                  <a:cubicBezTo>
                    <a:pt x="135" y="37"/>
                    <a:pt x="175" y="20"/>
                    <a:pt x="175" y="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000">
                <a:solidFill>
                  <a:srgbClr val="0089CF"/>
                </a:solidFill>
              </a:endParaRPr>
            </a:p>
          </p:txBody>
        </p:sp>
        <p:sp>
          <p:nvSpPr>
            <p:cNvPr id="231" name="Oval 115">
              <a:extLst>
                <a:ext uri="{FF2B5EF4-FFF2-40B4-BE49-F238E27FC236}">
                  <a16:creationId xmlns="" xmlns:a16="http://schemas.microsoft.com/office/drawing/2014/main" id="{C4618849-BCBD-40BF-946D-732309AE91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8288" y="1863726"/>
              <a:ext cx="328613" cy="14128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000">
                <a:solidFill>
                  <a:srgbClr val="0089CF"/>
                </a:solidFill>
              </a:endParaRPr>
            </a:p>
          </p:txBody>
        </p:sp>
        <p:sp>
          <p:nvSpPr>
            <p:cNvPr id="232" name="Freeform 116">
              <a:extLst>
                <a:ext uri="{FF2B5EF4-FFF2-40B4-BE49-F238E27FC236}">
                  <a16:creationId xmlns="" xmlns:a16="http://schemas.microsoft.com/office/drawing/2014/main" id="{1EF0507D-50B2-4A01-ABA0-D6C3539808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8088" y="1933576"/>
              <a:ext cx="330200" cy="188913"/>
            </a:xfrm>
            <a:custGeom>
              <a:avLst/>
              <a:gdLst>
                <a:gd name="T0" fmla="*/ 175 w 175"/>
                <a:gd name="T1" fmla="*/ 0 h 100"/>
                <a:gd name="T2" fmla="*/ 175 w 175"/>
                <a:gd name="T3" fmla="*/ 63 h 100"/>
                <a:gd name="T4" fmla="*/ 87 w 175"/>
                <a:gd name="T5" fmla="*/ 100 h 100"/>
                <a:gd name="T6" fmla="*/ 0 w 175"/>
                <a:gd name="T7" fmla="*/ 63 h 100"/>
                <a:gd name="T8" fmla="*/ 0 w 175"/>
                <a:gd name="T9" fmla="*/ 0 h 100"/>
                <a:gd name="T10" fmla="*/ 87 w 175"/>
                <a:gd name="T11" fmla="*/ 38 h 100"/>
                <a:gd name="T12" fmla="*/ 175 w 175"/>
                <a:gd name="T13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100">
                  <a:moveTo>
                    <a:pt x="175" y="0"/>
                  </a:moveTo>
                  <a:lnTo>
                    <a:pt x="175" y="63"/>
                  </a:lnTo>
                  <a:cubicBezTo>
                    <a:pt x="175" y="83"/>
                    <a:pt x="135" y="100"/>
                    <a:pt x="87" y="100"/>
                  </a:cubicBezTo>
                  <a:cubicBezTo>
                    <a:pt x="39" y="100"/>
                    <a:pt x="0" y="83"/>
                    <a:pt x="0" y="63"/>
                  </a:cubicBezTo>
                  <a:lnTo>
                    <a:pt x="0" y="0"/>
                  </a:lnTo>
                  <a:cubicBezTo>
                    <a:pt x="0" y="21"/>
                    <a:pt x="39" y="38"/>
                    <a:pt x="87" y="38"/>
                  </a:cubicBezTo>
                  <a:cubicBezTo>
                    <a:pt x="135" y="38"/>
                    <a:pt x="175" y="21"/>
                    <a:pt x="175" y="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000">
                <a:solidFill>
                  <a:srgbClr val="0089CF"/>
                </a:solidFill>
              </a:endParaRPr>
            </a:p>
          </p:txBody>
        </p:sp>
        <p:sp>
          <p:nvSpPr>
            <p:cNvPr id="233" name="Oval 117">
              <a:extLst>
                <a:ext uri="{FF2B5EF4-FFF2-40B4-BE49-F238E27FC236}">
                  <a16:creationId xmlns="" xmlns:a16="http://schemas.microsoft.com/office/drawing/2014/main" id="{E4363A08-1675-4199-A0BF-67A1D2CA85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8088" y="1627188"/>
              <a:ext cx="330200" cy="141288"/>
            </a:xfrm>
            <a:prstGeom prst="ellipse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000">
                <a:solidFill>
                  <a:srgbClr val="0089CF"/>
                </a:solidFill>
              </a:endParaRPr>
            </a:p>
          </p:txBody>
        </p:sp>
        <p:sp>
          <p:nvSpPr>
            <p:cNvPr id="234" name="Freeform 118">
              <a:extLst>
                <a:ext uri="{FF2B5EF4-FFF2-40B4-BE49-F238E27FC236}">
                  <a16:creationId xmlns="" xmlns:a16="http://schemas.microsoft.com/office/drawing/2014/main" id="{82566BCE-82B1-46AB-AC53-19E0EB86F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8088" y="1816101"/>
              <a:ext cx="330200" cy="188913"/>
            </a:xfrm>
            <a:custGeom>
              <a:avLst/>
              <a:gdLst>
                <a:gd name="T0" fmla="*/ 175 w 175"/>
                <a:gd name="T1" fmla="*/ 0 h 100"/>
                <a:gd name="T2" fmla="*/ 175 w 175"/>
                <a:gd name="T3" fmla="*/ 62 h 100"/>
                <a:gd name="T4" fmla="*/ 87 w 175"/>
                <a:gd name="T5" fmla="*/ 100 h 100"/>
                <a:gd name="T6" fmla="*/ 0 w 175"/>
                <a:gd name="T7" fmla="*/ 62 h 100"/>
                <a:gd name="T8" fmla="*/ 0 w 175"/>
                <a:gd name="T9" fmla="*/ 0 h 100"/>
                <a:gd name="T10" fmla="*/ 87 w 175"/>
                <a:gd name="T11" fmla="*/ 37 h 100"/>
                <a:gd name="T12" fmla="*/ 175 w 175"/>
                <a:gd name="T13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100">
                  <a:moveTo>
                    <a:pt x="175" y="0"/>
                  </a:moveTo>
                  <a:lnTo>
                    <a:pt x="175" y="62"/>
                  </a:lnTo>
                  <a:cubicBezTo>
                    <a:pt x="175" y="83"/>
                    <a:pt x="135" y="100"/>
                    <a:pt x="87" y="100"/>
                  </a:cubicBezTo>
                  <a:cubicBezTo>
                    <a:pt x="39" y="100"/>
                    <a:pt x="0" y="83"/>
                    <a:pt x="0" y="62"/>
                  </a:cubicBezTo>
                  <a:lnTo>
                    <a:pt x="0" y="0"/>
                  </a:lnTo>
                  <a:cubicBezTo>
                    <a:pt x="0" y="20"/>
                    <a:pt x="39" y="37"/>
                    <a:pt x="87" y="37"/>
                  </a:cubicBezTo>
                  <a:cubicBezTo>
                    <a:pt x="135" y="37"/>
                    <a:pt x="175" y="20"/>
                    <a:pt x="175" y="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000" dirty="0">
                <a:solidFill>
                  <a:srgbClr val="0089CF"/>
                </a:solidFill>
              </a:endParaRPr>
            </a:p>
          </p:txBody>
        </p:sp>
        <p:sp>
          <p:nvSpPr>
            <p:cNvPr id="235" name="Freeform 119">
              <a:extLst>
                <a:ext uri="{FF2B5EF4-FFF2-40B4-BE49-F238E27FC236}">
                  <a16:creationId xmlns="" xmlns:a16="http://schemas.microsoft.com/office/drawing/2014/main" id="{89C147FB-E714-4CD9-99EB-A701AEC5A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8288" y="1933576"/>
              <a:ext cx="328613" cy="188913"/>
            </a:xfrm>
            <a:custGeom>
              <a:avLst/>
              <a:gdLst>
                <a:gd name="T0" fmla="*/ 87 w 175"/>
                <a:gd name="T1" fmla="*/ 38 h 100"/>
                <a:gd name="T2" fmla="*/ 175 w 175"/>
                <a:gd name="T3" fmla="*/ 0 h 100"/>
                <a:gd name="T4" fmla="*/ 175 w 175"/>
                <a:gd name="T5" fmla="*/ 63 h 100"/>
                <a:gd name="T6" fmla="*/ 87 w 175"/>
                <a:gd name="T7" fmla="*/ 100 h 100"/>
                <a:gd name="T8" fmla="*/ 0 w 175"/>
                <a:gd name="T9" fmla="*/ 63 h 100"/>
                <a:gd name="T10" fmla="*/ 0 w 175"/>
                <a:gd name="T11" fmla="*/ 0 h 100"/>
                <a:gd name="T12" fmla="*/ 87 w 175"/>
                <a:gd name="T13" fmla="*/ 38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100">
                  <a:moveTo>
                    <a:pt x="87" y="38"/>
                  </a:moveTo>
                  <a:cubicBezTo>
                    <a:pt x="135" y="38"/>
                    <a:pt x="175" y="21"/>
                    <a:pt x="175" y="0"/>
                  </a:cubicBezTo>
                  <a:lnTo>
                    <a:pt x="175" y="63"/>
                  </a:lnTo>
                  <a:cubicBezTo>
                    <a:pt x="175" y="83"/>
                    <a:pt x="135" y="100"/>
                    <a:pt x="87" y="100"/>
                  </a:cubicBezTo>
                  <a:cubicBezTo>
                    <a:pt x="39" y="100"/>
                    <a:pt x="0" y="83"/>
                    <a:pt x="0" y="63"/>
                  </a:cubicBezTo>
                  <a:lnTo>
                    <a:pt x="0" y="0"/>
                  </a:lnTo>
                  <a:cubicBezTo>
                    <a:pt x="0" y="21"/>
                    <a:pt x="39" y="38"/>
                    <a:pt x="87" y="38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000" dirty="0">
                <a:solidFill>
                  <a:srgbClr val="0089CF"/>
                </a:solidFill>
              </a:endParaRPr>
            </a:p>
          </p:txBody>
        </p:sp>
        <p:sp>
          <p:nvSpPr>
            <p:cNvPr id="236" name="Freeform 120">
              <a:extLst>
                <a:ext uri="{FF2B5EF4-FFF2-40B4-BE49-F238E27FC236}">
                  <a16:creationId xmlns="" xmlns:a16="http://schemas.microsoft.com/office/drawing/2014/main" id="{256D4684-EE2B-45C4-A129-E7EE04E66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8088" y="2052638"/>
              <a:ext cx="330200" cy="188913"/>
            </a:xfrm>
            <a:custGeom>
              <a:avLst/>
              <a:gdLst>
                <a:gd name="T0" fmla="*/ 175 w 175"/>
                <a:gd name="T1" fmla="*/ 0 h 100"/>
                <a:gd name="T2" fmla="*/ 175 w 175"/>
                <a:gd name="T3" fmla="*/ 62 h 100"/>
                <a:gd name="T4" fmla="*/ 87 w 175"/>
                <a:gd name="T5" fmla="*/ 100 h 100"/>
                <a:gd name="T6" fmla="*/ 0 w 175"/>
                <a:gd name="T7" fmla="*/ 62 h 100"/>
                <a:gd name="T8" fmla="*/ 0 w 175"/>
                <a:gd name="T9" fmla="*/ 0 h 100"/>
                <a:gd name="T10" fmla="*/ 87 w 175"/>
                <a:gd name="T11" fmla="*/ 37 h 100"/>
                <a:gd name="T12" fmla="*/ 175 w 175"/>
                <a:gd name="T13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100">
                  <a:moveTo>
                    <a:pt x="175" y="0"/>
                  </a:moveTo>
                  <a:lnTo>
                    <a:pt x="175" y="62"/>
                  </a:lnTo>
                  <a:cubicBezTo>
                    <a:pt x="175" y="83"/>
                    <a:pt x="135" y="100"/>
                    <a:pt x="87" y="100"/>
                  </a:cubicBezTo>
                  <a:cubicBezTo>
                    <a:pt x="39" y="100"/>
                    <a:pt x="0" y="83"/>
                    <a:pt x="0" y="62"/>
                  </a:cubicBezTo>
                  <a:lnTo>
                    <a:pt x="0" y="0"/>
                  </a:lnTo>
                  <a:cubicBezTo>
                    <a:pt x="0" y="20"/>
                    <a:pt x="39" y="37"/>
                    <a:pt x="87" y="37"/>
                  </a:cubicBezTo>
                  <a:cubicBezTo>
                    <a:pt x="135" y="37"/>
                    <a:pt x="175" y="20"/>
                    <a:pt x="175" y="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000">
                <a:solidFill>
                  <a:srgbClr val="0089CF"/>
                </a:solidFill>
              </a:endParaRPr>
            </a:p>
          </p:txBody>
        </p:sp>
        <p:sp>
          <p:nvSpPr>
            <p:cNvPr id="237" name="Freeform 121">
              <a:extLst>
                <a:ext uri="{FF2B5EF4-FFF2-40B4-BE49-F238E27FC236}">
                  <a16:creationId xmlns="" xmlns:a16="http://schemas.microsoft.com/office/drawing/2014/main" id="{D3F0C1DD-97FC-43A7-B709-A883C715D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9551987" y="984251"/>
              <a:ext cx="1228726" cy="1222375"/>
            </a:xfrm>
            <a:custGeom>
              <a:avLst/>
              <a:gdLst>
                <a:gd name="T0" fmla="*/ 215 w 651"/>
                <a:gd name="T1" fmla="*/ 615 h 645"/>
                <a:gd name="T2" fmla="*/ 213 w 651"/>
                <a:gd name="T3" fmla="*/ 138 h 645"/>
                <a:gd name="T4" fmla="*/ 626 w 651"/>
                <a:gd name="T5" fmla="*/ 376 h 645"/>
                <a:gd name="T6" fmla="*/ 651 w 651"/>
                <a:gd name="T7" fmla="*/ 376 h 645"/>
                <a:gd name="T8" fmla="*/ 200 w 651"/>
                <a:gd name="T9" fmla="*/ 117 h 645"/>
                <a:gd name="T10" fmla="*/ 203 w 651"/>
                <a:gd name="T11" fmla="*/ 637 h 645"/>
                <a:gd name="T12" fmla="*/ 215 w 651"/>
                <a:gd name="T13" fmla="*/ 61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1" h="645">
                  <a:moveTo>
                    <a:pt x="215" y="615"/>
                  </a:moveTo>
                  <a:cubicBezTo>
                    <a:pt x="31" y="510"/>
                    <a:pt x="29" y="245"/>
                    <a:pt x="213" y="138"/>
                  </a:cubicBezTo>
                  <a:cubicBezTo>
                    <a:pt x="396" y="32"/>
                    <a:pt x="626" y="164"/>
                    <a:pt x="626" y="376"/>
                  </a:cubicBezTo>
                  <a:cubicBezTo>
                    <a:pt x="626" y="393"/>
                    <a:pt x="651" y="393"/>
                    <a:pt x="651" y="376"/>
                  </a:cubicBezTo>
                  <a:cubicBezTo>
                    <a:pt x="651" y="145"/>
                    <a:pt x="400" y="0"/>
                    <a:pt x="200" y="117"/>
                  </a:cubicBezTo>
                  <a:cubicBezTo>
                    <a:pt x="0" y="233"/>
                    <a:pt x="2" y="523"/>
                    <a:pt x="203" y="637"/>
                  </a:cubicBezTo>
                  <a:cubicBezTo>
                    <a:pt x="217" y="645"/>
                    <a:pt x="230" y="623"/>
                    <a:pt x="215" y="615"/>
                  </a:cubicBezTo>
                  <a:close/>
                </a:path>
              </a:pathLst>
            </a:custGeom>
            <a:solidFill>
              <a:srgbClr val="474C5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000">
                <a:solidFill>
                  <a:srgbClr val="0089CF"/>
                </a:solidFill>
              </a:endParaRPr>
            </a:p>
          </p:txBody>
        </p:sp>
        <p:sp>
          <p:nvSpPr>
            <p:cNvPr id="238" name="Freeform 122">
              <a:extLst>
                <a:ext uri="{FF2B5EF4-FFF2-40B4-BE49-F238E27FC236}">
                  <a16:creationId xmlns="" xmlns:a16="http://schemas.microsoft.com/office/drawing/2014/main" id="{207592C2-05F1-47FB-AD83-BB7DAA8C49C8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2800" y="1179513"/>
              <a:ext cx="936625" cy="865188"/>
            </a:xfrm>
            <a:custGeom>
              <a:avLst/>
              <a:gdLst>
                <a:gd name="T0" fmla="*/ 71 w 496"/>
                <a:gd name="T1" fmla="*/ 273 h 457"/>
                <a:gd name="T2" fmla="*/ 271 w 496"/>
                <a:gd name="T3" fmla="*/ 73 h 457"/>
                <a:gd name="T4" fmla="*/ 471 w 496"/>
                <a:gd name="T5" fmla="*/ 273 h 457"/>
                <a:gd name="T6" fmla="*/ 496 w 496"/>
                <a:gd name="T7" fmla="*/ 273 h 457"/>
                <a:gd name="T8" fmla="*/ 176 w 496"/>
                <a:gd name="T9" fmla="*/ 69 h 457"/>
                <a:gd name="T10" fmla="*/ 126 w 496"/>
                <a:gd name="T11" fmla="*/ 445 h 457"/>
                <a:gd name="T12" fmla="*/ 142 w 496"/>
                <a:gd name="T13" fmla="*/ 426 h 457"/>
                <a:gd name="T14" fmla="*/ 71 w 496"/>
                <a:gd name="T15" fmla="*/ 273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6" h="457">
                  <a:moveTo>
                    <a:pt x="71" y="273"/>
                  </a:moveTo>
                  <a:cubicBezTo>
                    <a:pt x="71" y="163"/>
                    <a:pt x="161" y="73"/>
                    <a:pt x="271" y="73"/>
                  </a:cubicBezTo>
                  <a:cubicBezTo>
                    <a:pt x="381" y="73"/>
                    <a:pt x="471" y="163"/>
                    <a:pt x="471" y="273"/>
                  </a:cubicBezTo>
                  <a:cubicBezTo>
                    <a:pt x="471" y="290"/>
                    <a:pt x="496" y="290"/>
                    <a:pt x="496" y="273"/>
                  </a:cubicBezTo>
                  <a:cubicBezTo>
                    <a:pt x="496" y="109"/>
                    <a:pt x="325" y="0"/>
                    <a:pt x="176" y="69"/>
                  </a:cubicBezTo>
                  <a:cubicBezTo>
                    <a:pt x="27" y="138"/>
                    <a:pt x="0" y="339"/>
                    <a:pt x="126" y="445"/>
                  </a:cubicBezTo>
                  <a:cubicBezTo>
                    <a:pt x="139" y="457"/>
                    <a:pt x="156" y="437"/>
                    <a:pt x="142" y="426"/>
                  </a:cubicBezTo>
                  <a:cubicBezTo>
                    <a:pt x="97" y="388"/>
                    <a:pt x="71" y="332"/>
                    <a:pt x="71" y="273"/>
                  </a:cubicBezTo>
                  <a:close/>
                </a:path>
              </a:pathLst>
            </a:custGeom>
            <a:solidFill>
              <a:srgbClr val="474C5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000">
                <a:solidFill>
                  <a:srgbClr val="0089CF"/>
                </a:solidFill>
              </a:endParaRPr>
            </a:p>
          </p:txBody>
        </p:sp>
        <p:sp>
          <p:nvSpPr>
            <p:cNvPr id="239" name="Freeform 123">
              <a:extLst>
                <a:ext uri="{FF2B5EF4-FFF2-40B4-BE49-F238E27FC236}">
                  <a16:creationId xmlns="" xmlns:a16="http://schemas.microsoft.com/office/drawing/2014/main" id="{73338D66-C4AE-4584-B4E5-14A97FEA0E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72688" y="1601788"/>
              <a:ext cx="708025" cy="663575"/>
            </a:xfrm>
            <a:custGeom>
              <a:avLst/>
              <a:gdLst>
                <a:gd name="T0" fmla="*/ 200 w 375"/>
                <a:gd name="T1" fmla="*/ 141 h 350"/>
                <a:gd name="T2" fmla="*/ 100 w 375"/>
                <a:gd name="T3" fmla="*/ 0 h 350"/>
                <a:gd name="T4" fmla="*/ 0 w 375"/>
                <a:gd name="T5" fmla="*/ 300 h 350"/>
                <a:gd name="T6" fmla="*/ 188 w 375"/>
                <a:gd name="T7" fmla="*/ 325 h 350"/>
                <a:gd name="T8" fmla="*/ 375 w 375"/>
                <a:gd name="T9" fmla="*/ 300 h 350"/>
                <a:gd name="T10" fmla="*/ 275 w 375"/>
                <a:gd name="T11" fmla="*/ 125 h 350"/>
                <a:gd name="T12" fmla="*/ 275 w 375"/>
                <a:gd name="T13" fmla="*/ 263 h 350"/>
                <a:gd name="T14" fmla="*/ 200 w 375"/>
                <a:gd name="T15" fmla="*/ 209 h 350"/>
                <a:gd name="T16" fmla="*/ 350 w 375"/>
                <a:gd name="T17" fmla="*/ 209 h 350"/>
                <a:gd name="T18" fmla="*/ 175 w 375"/>
                <a:gd name="T19" fmla="*/ 113 h 350"/>
                <a:gd name="T20" fmla="*/ 25 w 375"/>
                <a:gd name="T21" fmla="*/ 113 h 350"/>
                <a:gd name="T22" fmla="*/ 100 w 375"/>
                <a:gd name="T23" fmla="*/ 100 h 350"/>
                <a:gd name="T24" fmla="*/ 175 w 375"/>
                <a:gd name="T25" fmla="*/ 113 h 350"/>
                <a:gd name="T26" fmla="*/ 175 w 375"/>
                <a:gd name="T27" fmla="*/ 147 h 350"/>
                <a:gd name="T28" fmla="*/ 100 w 375"/>
                <a:gd name="T29" fmla="*/ 200 h 350"/>
                <a:gd name="T30" fmla="*/ 25 w 375"/>
                <a:gd name="T31" fmla="*/ 147 h 350"/>
                <a:gd name="T32" fmla="*/ 25 w 375"/>
                <a:gd name="T33" fmla="*/ 209 h 350"/>
                <a:gd name="T34" fmla="*/ 175 w 375"/>
                <a:gd name="T35" fmla="*/ 209 h 350"/>
                <a:gd name="T36" fmla="*/ 100 w 375"/>
                <a:gd name="T37" fmla="*/ 263 h 350"/>
                <a:gd name="T38" fmla="*/ 25 w 375"/>
                <a:gd name="T39" fmla="*/ 209 h 350"/>
                <a:gd name="T40" fmla="*/ 350 w 375"/>
                <a:gd name="T41" fmla="*/ 175 h 350"/>
                <a:gd name="T42" fmla="*/ 200 w 375"/>
                <a:gd name="T43" fmla="*/ 175 h 350"/>
                <a:gd name="T44" fmla="*/ 100 w 375"/>
                <a:gd name="T45" fmla="*/ 25 h 350"/>
                <a:gd name="T46" fmla="*/ 100 w 375"/>
                <a:gd name="T47" fmla="*/ 75 h 350"/>
                <a:gd name="T48" fmla="*/ 100 w 375"/>
                <a:gd name="T49" fmla="*/ 25 h 350"/>
                <a:gd name="T50" fmla="*/ 25 w 375"/>
                <a:gd name="T51" fmla="*/ 300 h 350"/>
                <a:gd name="T52" fmla="*/ 100 w 375"/>
                <a:gd name="T53" fmla="*/ 288 h 350"/>
                <a:gd name="T54" fmla="*/ 175 w 375"/>
                <a:gd name="T55" fmla="*/ 300 h 350"/>
                <a:gd name="T56" fmla="*/ 275 w 375"/>
                <a:gd name="T57" fmla="*/ 325 h 350"/>
                <a:gd name="T58" fmla="*/ 200 w 375"/>
                <a:gd name="T59" fmla="*/ 272 h 350"/>
                <a:gd name="T60" fmla="*/ 350 w 375"/>
                <a:gd name="T61" fmla="*/ 272 h 350"/>
                <a:gd name="T62" fmla="*/ 275 w 375"/>
                <a:gd name="T63" fmla="*/ 32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75" h="350">
                  <a:moveTo>
                    <a:pt x="275" y="125"/>
                  </a:moveTo>
                  <a:cubicBezTo>
                    <a:pt x="249" y="124"/>
                    <a:pt x="223" y="130"/>
                    <a:pt x="200" y="141"/>
                  </a:cubicBezTo>
                  <a:lnTo>
                    <a:pt x="200" y="50"/>
                  </a:lnTo>
                  <a:cubicBezTo>
                    <a:pt x="200" y="17"/>
                    <a:pt x="150" y="0"/>
                    <a:pt x="100" y="0"/>
                  </a:cubicBezTo>
                  <a:cubicBezTo>
                    <a:pt x="50" y="0"/>
                    <a:pt x="0" y="17"/>
                    <a:pt x="0" y="50"/>
                  </a:cubicBezTo>
                  <a:lnTo>
                    <a:pt x="0" y="300"/>
                  </a:lnTo>
                  <a:cubicBezTo>
                    <a:pt x="0" y="333"/>
                    <a:pt x="50" y="350"/>
                    <a:pt x="100" y="350"/>
                  </a:cubicBezTo>
                  <a:cubicBezTo>
                    <a:pt x="135" y="350"/>
                    <a:pt x="170" y="342"/>
                    <a:pt x="188" y="325"/>
                  </a:cubicBezTo>
                  <a:cubicBezTo>
                    <a:pt x="205" y="342"/>
                    <a:pt x="240" y="350"/>
                    <a:pt x="275" y="350"/>
                  </a:cubicBezTo>
                  <a:cubicBezTo>
                    <a:pt x="325" y="350"/>
                    <a:pt x="375" y="333"/>
                    <a:pt x="375" y="300"/>
                  </a:cubicBezTo>
                  <a:lnTo>
                    <a:pt x="375" y="175"/>
                  </a:lnTo>
                  <a:cubicBezTo>
                    <a:pt x="375" y="142"/>
                    <a:pt x="325" y="125"/>
                    <a:pt x="275" y="125"/>
                  </a:cubicBezTo>
                  <a:close/>
                  <a:moveTo>
                    <a:pt x="350" y="238"/>
                  </a:moveTo>
                  <a:cubicBezTo>
                    <a:pt x="350" y="246"/>
                    <a:pt x="322" y="263"/>
                    <a:pt x="275" y="263"/>
                  </a:cubicBezTo>
                  <a:cubicBezTo>
                    <a:pt x="228" y="263"/>
                    <a:pt x="200" y="246"/>
                    <a:pt x="200" y="238"/>
                  </a:cubicBezTo>
                  <a:lnTo>
                    <a:pt x="200" y="209"/>
                  </a:lnTo>
                  <a:cubicBezTo>
                    <a:pt x="223" y="220"/>
                    <a:pt x="249" y="226"/>
                    <a:pt x="275" y="225"/>
                  </a:cubicBezTo>
                  <a:cubicBezTo>
                    <a:pt x="301" y="226"/>
                    <a:pt x="327" y="220"/>
                    <a:pt x="350" y="209"/>
                  </a:cubicBezTo>
                  <a:lnTo>
                    <a:pt x="350" y="238"/>
                  </a:lnTo>
                  <a:close/>
                  <a:moveTo>
                    <a:pt x="175" y="113"/>
                  </a:moveTo>
                  <a:cubicBezTo>
                    <a:pt x="175" y="121"/>
                    <a:pt x="147" y="138"/>
                    <a:pt x="100" y="138"/>
                  </a:cubicBezTo>
                  <a:cubicBezTo>
                    <a:pt x="53" y="138"/>
                    <a:pt x="25" y="121"/>
                    <a:pt x="25" y="113"/>
                  </a:cubicBezTo>
                  <a:lnTo>
                    <a:pt x="25" y="84"/>
                  </a:lnTo>
                  <a:cubicBezTo>
                    <a:pt x="48" y="95"/>
                    <a:pt x="74" y="101"/>
                    <a:pt x="100" y="100"/>
                  </a:cubicBezTo>
                  <a:cubicBezTo>
                    <a:pt x="126" y="101"/>
                    <a:pt x="152" y="95"/>
                    <a:pt x="175" y="84"/>
                  </a:cubicBezTo>
                  <a:lnTo>
                    <a:pt x="175" y="113"/>
                  </a:lnTo>
                  <a:close/>
                  <a:moveTo>
                    <a:pt x="100" y="163"/>
                  </a:moveTo>
                  <a:cubicBezTo>
                    <a:pt x="126" y="163"/>
                    <a:pt x="152" y="158"/>
                    <a:pt x="175" y="147"/>
                  </a:cubicBezTo>
                  <a:lnTo>
                    <a:pt x="175" y="175"/>
                  </a:lnTo>
                  <a:cubicBezTo>
                    <a:pt x="175" y="184"/>
                    <a:pt x="147" y="200"/>
                    <a:pt x="100" y="200"/>
                  </a:cubicBezTo>
                  <a:cubicBezTo>
                    <a:pt x="53" y="200"/>
                    <a:pt x="25" y="184"/>
                    <a:pt x="25" y="175"/>
                  </a:cubicBezTo>
                  <a:lnTo>
                    <a:pt x="25" y="147"/>
                  </a:lnTo>
                  <a:cubicBezTo>
                    <a:pt x="48" y="158"/>
                    <a:pt x="74" y="163"/>
                    <a:pt x="100" y="163"/>
                  </a:cubicBezTo>
                  <a:close/>
                  <a:moveTo>
                    <a:pt x="25" y="209"/>
                  </a:moveTo>
                  <a:cubicBezTo>
                    <a:pt x="48" y="220"/>
                    <a:pt x="74" y="226"/>
                    <a:pt x="100" y="225"/>
                  </a:cubicBezTo>
                  <a:cubicBezTo>
                    <a:pt x="126" y="226"/>
                    <a:pt x="152" y="220"/>
                    <a:pt x="175" y="209"/>
                  </a:cubicBezTo>
                  <a:lnTo>
                    <a:pt x="175" y="238"/>
                  </a:lnTo>
                  <a:cubicBezTo>
                    <a:pt x="175" y="246"/>
                    <a:pt x="147" y="263"/>
                    <a:pt x="100" y="263"/>
                  </a:cubicBezTo>
                  <a:cubicBezTo>
                    <a:pt x="53" y="263"/>
                    <a:pt x="25" y="246"/>
                    <a:pt x="25" y="238"/>
                  </a:cubicBezTo>
                  <a:lnTo>
                    <a:pt x="25" y="209"/>
                  </a:lnTo>
                  <a:close/>
                  <a:moveTo>
                    <a:pt x="275" y="150"/>
                  </a:moveTo>
                  <a:cubicBezTo>
                    <a:pt x="322" y="150"/>
                    <a:pt x="350" y="166"/>
                    <a:pt x="350" y="175"/>
                  </a:cubicBezTo>
                  <a:cubicBezTo>
                    <a:pt x="350" y="184"/>
                    <a:pt x="322" y="200"/>
                    <a:pt x="275" y="200"/>
                  </a:cubicBezTo>
                  <a:cubicBezTo>
                    <a:pt x="228" y="200"/>
                    <a:pt x="200" y="184"/>
                    <a:pt x="200" y="175"/>
                  </a:cubicBezTo>
                  <a:cubicBezTo>
                    <a:pt x="200" y="166"/>
                    <a:pt x="228" y="150"/>
                    <a:pt x="275" y="150"/>
                  </a:cubicBezTo>
                  <a:close/>
                  <a:moveTo>
                    <a:pt x="100" y="25"/>
                  </a:moveTo>
                  <a:cubicBezTo>
                    <a:pt x="147" y="25"/>
                    <a:pt x="175" y="41"/>
                    <a:pt x="175" y="50"/>
                  </a:cubicBezTo>
                  <a:cubicBezTo>
                    <a:pt x="175" y="59"/>
                    <a:pt x="147" y="75"/>
                    <a:pt x="100" y="75"/>
                  </a:cubicBezTo>
                  <a:cubicBezTo>
                    <a:pt x="53" y="75"/>
                    <a:pt x="25" y="59"/>
                    <a:pt x="25" y="50"/>
                  </a:cubicBezTo>
                  <a:cubicBezTo>
                    <a:pt x="25" y="41"/>
                    <a:pt x="53" y="25"/>
                    <a:pt x="100" y="25"/>
                  </a:cubicBezTo>
                  <a:close/>
                  <a:moveTo>
                    <a:pt x="100" y="325"/>
                  </a:moveTo>
                  <a:cubicBezTo>
                    <a:pt x="53" y="325"/>
                    <a:pt x="25" y="309"/>
                    <a:pt x="25" y="300"/>
                  </a:cubicBezTo>
                  <a:lnTo>
                    <a:pt x="25" y="272"/>
                  </a:lnTo>
                  <a:cubicBezTo>
                    <a:pt x="48" y="283"/>
                    <a:pt x="74" y="288"/>
                    <a:pt x="100" y="288"/>
                  </a:cubicBezTo>
                  <a:cubicBezTo>
                    <a:pt x="126" y="288"/>
                    <a:pt x="152" y="283"/>
                    <a:pt x="175" y="272"/>
                  </a:cubicBezTo>
                  <a:lnTo>
                    <a:pt x="175" y="300"/>
                  </a:lnTo>
                  <a:cubicBezTo>
                    <a:pt x="175" y="309"/>
                    <a:pt x="147" y="325"/>
                    <a:pt x="100" y="325"/>
                  </a:cubicBezTo>
                  <a:close/>
                  <a:moveTo>
                    <a:pt x="275" y="325"/>
                  </a:moveTo>
                  <a:cubicBezTo>
                    <a:pt x="228" y="325"/>
                    <a:pt x="200" y="309"/>
                    <a:pt x="200" y="300"/>
                  </a:cubicBezTo>
                  <a:lnTo>
                    <a:pt x="200" y="272"/>
                  </a:lnTo>
                  <a:cubicBezTo>
                    <a:pt x="223" y="283"/>
                    <a:pt x="249" y="288"/>
                    <a:pt x="275" y="288"/>
                  </a:cubicBezTo>
                  <a:cubicBezTo>
                    <a:pt x="301" y="288"/>
                    <a:pt x="327" y="283"/>
                    <a:pt x="350" y="272"/>
                  </a:cubicBezTo>
                  <a:lnTo>
                    <a:pt x="350" y="300"/>
                  </a:lnTo>
                  <a:cubicBezTo>
                    <a:pt x="350" y="309"/>
                    <a:pt x="322" y="325"/>
                    <a:pt x="275" y="325"/>
                  </a:cubicBezTo>
                  <a:close/>
                </a:path>
              </a:pathLst>
            </a:custGeom>
            <a:solidFill>
              <a:srgbClr val="474C5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000">
                <a:solidFill>
                  <a:srgbClr val="0089CF"/>
                </a:solidFill>
              </a:endParaRPr>
            </a:p>
          </p:txBody>
        </p:sp>
      </p:grpSp>
      <p:sp>
        <p:nvSpPr>
          <p:cNvPr id="240" name="TextBox 239"/>
          <p:cNvSpPr txBox="1"/>
          <p:nvPr/>
        </p:nvSpPr>
        <p:spPr>
          <a:xfrm>
            <a:off x="2189929" y="1690405"/>
            <a:ext cx="840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474C54"/>
                </a:solidFill>
                <a:latin typeface="Oswald"/>
              </a:rPr>
              <a:t>млн руб.</a:t>
            </a:r>
          </a:p>
        </p:txBody>
      </p:sp>
      <p:sp>
        <p:nvSpPr>
          <p:cNvPr id="241" name="TextBox 240"/>
          <p:cNvSpPr txBox="1"/>
          <p:nvPr/>
        </p:nvSpPr>
        <p:spPr>
          <a:xfrm>
            <a:off x="2917760" y="1733884"/>
            <a:ext cx="112453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Oswald" pitchFamily="2" charset="-52"/>
              </a:rPr>
              <a:t>Освоение</a:t>
            </a:r>
            <a:r>
              <a:rPr lang="ru-RU" sz="1400" dirty="0">
                <a:latin typeface="Oswald" pitchFamily="2" charset="-52"/>
              </a:rPr>
              <a:t/>
            </a:r>
            <a:br>
              <a:rPr lang="ru-RU" sz="1400" dirty="0">
                <a:latin typeface="Oswald" pitchFamily="2" charset="-52"/>
              </a:rPr>
            </a:br>
            <a:r>
              <a:rPr lang="ru-RU" sz="2400" dirty="0" smtClean="0">
                <a:solidFill>
                  <a:srgbClr val="6EA92D"/>
                </a:solidFill>
                <a:latin typeface="Oswald" pitchFamily="2" charset="-52"/>
              </a:rPr>
              <a:t>99,4</a:t>
            </a:r>
            <a:r>
              <a:rPr lang="en-US" sz="2400" dirty="0" smtClean="0">
                <a:solidFill>
                  <a:srgbClr val="6EA92D"/>
                </a:solidFill>
                <a:latin typeface="Oswald" pitchFamily="2" charset="-52"/>
              </a:rPr>
              <a:t>%</a:t>
            </a:r>
            <a:endParaRPr lang="ru-RU" sz="1400" dirty="0">
              <a:solidFill>
                <a:srgbClr val="1C2D38"/>
              </a:solidFill>
              <a:latin typeface="Oswald" pitchFamily="2" charset="-52"/>
            </a:endParaRPr>
          </a:p>
        </p:txBody>
      </p:sp>
      <p:pic>
        <p:nvPicPr>
          <p:cNvPr id="242" name="Рисунок 2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0606" y="107203"/>
            <a:ext cx="340628" cy="63867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62055" y="1316014"/>
            <a:ext cx="2696572" cy="2718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400"/>
              </a:lnSpc>
            </a:pPr>
            <a:r>
              <a:rPr lang="ru-RU" dirty="0">
                <a:solidFill>
                  <a:srgbClr val="1C2D38"/>
                </a:solidFill>
                <a:latin typeface="Oswald" pitchFamily="2" charset="-52"/>
                <a:cs typeface="Arial" panose="020B0604020202020204" pitchFamily="34" charset="0"/>
              </a:rPr>
              <a:t>Объем субсидии на 2022 год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62055" y="4032821"/>
            <a:ext cx="2696572" cy="2718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400"/>
              </a:lnSpc>
            </a:pPr>
            <a:r>
              <a:rPr lang="ru-RU" dirty="0">
                <a:solidFill>
                  <a:srgbClr val="1C2D38"/>
                </a:solidFill>
                <a:latin typeface="Oswald" pitchFamily="2" charset="-52"/>
                <a:cs typeface="Arial" panose="020B0604020202020204" pitchFamily="34" charset="0"/>
              </a:rPr>
              <a:t>Объем субсидии на 2022 год</a:t>
            </a:r>
          </a:p>
        </p:txBody>
      </p:sp>
    </p:spTree>
    <p:extLst>
      <p:ext uri="{BB962C8B-B14F-4D97-AF65-F5344CB8AC3E}">
        <p14:creationId xmlns:p14="http://schemas.microsoft.com/office/powerpoint/2010/main" val="181546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>
                <a:latin typeface="Oswald" pitchFamily="2" charset="-52"/>
              </a:rPr>
              <a:t>ПРАВИТЕЛЬСТВО ПЕРМСКОГО </a:t>
            </a:r>
            <a:r>
              <a:rPr lang="ru-RU" dirty="0" smtClean="0">
                <a:latin typeface="Oswald" pitchFamily="2" charset="-52"/>
              </a:rPr>
              <a:t>КРАЯ </a:t>
            </a:r>
            <a:endParaRPr lang="ru-RU" dirty="0">
              <a:latin typeface="Oswald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>
                <a:latin typeface="Oswald" pitchFamily="2" charset="-52"/>
              </a:rPr>
              <a:t>О достижении целевых показателей государственных программ Пермского края </a:t>
            </a:r>
            <a:br>
              <a:rPr lang="ru-RU" dirty="0">
                <a:latin typeface="Oswald" pitchFamily="2" charset="-52"/>
              </a:rPr>
            </a:br>
            <a:r>
              <a:rPr lang="ru-RU" dirty="0">
                <a:latin typeface="Oswald" pitchFamily="2" charset="-52"/>
              </a:rPr>
              <a:t>при исполнении бюджета Пермского края за 2022 год</a:t>
            </a:r>
          </a:p>
        </p:txBody>
      </p:sp>
      <p:sp>
        <p:nvSpPr>
          <p:cNvPr id="203" name="TextBox 61"/>
          <p:cNvSpPr txBox="1"/>
          <p:nvPr/>
        </p:nvSpPr>
        <p:spPr>
          <a:xfrm>
            <a:off x="8545213" y="5912546"/>
            <a:ext cx="682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smtClean="0">
                <a:solidFill>
                  <a:srgbClr val="FFFFFF"/>
                </a:solidFill>
                <a:latin typeface="Oswald" panose="020B0604020202020204"/>
              </a:rPr>
              <a:t>15%</a:t>
            </a:r>
            <a:endParaRPr lang="ru-RU" sz="1400" dirty="0">
              <a:solidFill>
                <a:srgbClr val="FFFFFF"/>
              </a:solidFill>
              <a:latin typeface="Oswald" panose="020B0604020202020204"/>
            </a:endParaRPr>
          </a:p>
        </p:txBody>
      </p:sp>
      <p:sp>
        <p:nvSpPr>
          <p:cNvPr id="205" name="TextBox 204"/>
          <p:cNvSpPr txBox="1"/>
          <p:nvPr/>
        </p:nvSpPr>
        <p:spPr>
          <a:xfrm>
            <a:off x="7334329" y="5919469"/>
            <a:ext cx="6916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FFFF"/>
                </a:solidFill>
                <a:latin typeface="Oswald" panose="020B0604020202020204"/>
              </a:rPr>
              <a:t>85 %</a:t>
            </a:r>
            <a:endParaRPr lang="ru-RU" sz="1400" dirty="0">
              <a:solidFill>
                <a:srgbClr val="FFFFFF"/>
              </a:solidFill>
              <a:latin typeface="Oswald" panose="020B0604020202020204"/>
            </a:endParaRPr>
          </a:p>
        </p:txBody>
      </p:sp>
      <p:sp>
        <p:nvSpPr>
          <p:cNvPr id="143" name="Скругленный прямоугольник 142"/>
          <p:cNvSpPr/>
          <p:nvPr/>
        </p:nvSpPr>
        <p:spPr>
          <a:xfrm>
            <a:off x="4969047" y="842503"/>
            <a:ext cx="2668252" cy="5504564"/>
          </a:xfrm>
          <a:prstGeom prst="roundRect">
            <a:avLst>
              <a:gd name="adj" fmla="val 621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7" name="Прямая соединительная линия 146"/>
          <p:cNvCxnSpPr/>
          <p:nvPr/>
        </p:nvCxnSpPr>
        <p:spPr>
          <a:xfrm>
            <a:off x="574705" y="568067"/>
            <a:ext cx="11259185" cy="0"/>
          </a:xfrm>
          <a:prstGeom prst="line">
            <a:avLst/>
          </a:prstGeom>
          <a:ln w="6350">
            <a:solidFill>
              <a:srgbClr val="394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extBox 147">
            <a:extLst>
              <a:ext uri="{FF2B5EF4-FFF2-40B4-BE49-F238E27FC236}">
                <a16:creationId xmlns:a16="http://schemas.microsoft.com/office/drawing/2014/main" xmlns="" id="{6CADEA5F-35E3-4578-B9CA-131D90C6B9DD}"/>
              </a:ext>
            </a:extLst>
          </p:cNvPr>
          <p:cNvSpPr txBox="1"/>
          <p:nvPr/>
        </p:nvSpPr>
        <p:spPr>
          <a:xfrm>
            <a:off x="614558" y="0"/>
            <a:ext cx="6515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99425">
              <a:defRPr/>
            </a:pPr>
            <a:r>
              <a:rPr lang="ru-RU" sz="2800" dirty="0" smtClean="0">
                <a:solidFill>
                  <a:srgbClr val="108AC9"/>
                </a:solidFill>
                <a:latin typeface="Oswald" pitchFamily="2" charset="-52"/>
                <a:cs typeface="Arial" panose="020B0604020202020204" pitchFamily="34" charset="0"/>
              </a:rPr>
              <a:t>Поддержка местных инициатив в 2022 г.</a:t>
            </a:r>
            <a:endParaRPr lang="ru-RU" sz="2800" dirty="0">
              <a:solidFill>
                <a:srgbClr val="108AC9"/>
              </a:solidFill>
              <a:latin typeface="Oswald" pitchFamily="2" charset="-52"/>
              <a:cs typeface="Arial" panose="020B0604020202020204" pitchFamily="34" charset="0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1806139" y="842503"/>
            <a:ext cx="2135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108AC9"/>
                </a:solidFill>
                <a:latin typeface="Oswald SemiBold" pitchFamily="2" charset="-52"/>
                <a:cs typeface="Arial" panose="020B0604020202020204" pitchFamily="34" charset="0"/>
              </a:rPr>
              <a:t>ИНИЦИАТИВНОЕ БЮДЖЕТИРОВАНИЕ</a:t>
            </a:r>
            <a:endParaRPr lang="ru-RU" dirty="0">
              <a:solidFill>
                <a:srgbClr val="108AC9"/>
              </a:solidFill>
              <a:latin typeface="Oswald SemiBold" pitchFamily="2" charset="-52"/>
              <a:cs typeface="Arial" panose="020B0604020202020204" pitchFamily="34" charset="0"/>
            </a:endParaRPr>
          </a:p>
        </p:txBody>
      </p:sp>
      <p:pic>
        <p:nvPicPr>
          <p:cNvPr id="150" name="Рисунок 1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348" y="689939"/>
            <a:ext cx="666400" cy="882902"/>
          </a:xfrm>
          <a:prstGeom prst="rect">
            <a:avLst/>
          </a:prstGeom>
        </p:spPr>
      </p:pic>
      <p:pic>
        <p:nvPicPr>
          <p:cNvPr id="153" name="Рисунок 1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061" y="795772"/>
            <a:ext cx="737572" cy="746145"/>
          </a:xfrm>
          <a:prstGeom prst="rect">
            <a:avLst/>
          </a:prstGeom>
        </p:spPr>
      </p:pic>
      <p:sp>
        <p:nvSpPr>
          <p:cNvPr id="184" name="TextBox 183"/>
          <p:cNvSpPr txBox="1"/>
          <p:nvPr/>
        </p:nvSpPr>
        <p:spPr>
          <a:xfrm>
            <a:off x="9272219" y="842503"/>
            <a:ext cx="2613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25903C"/>
                </a:solidFill>
                <a:latin typeface="Oswald SemiBold" pitchFamily="2" charset="-52"/>
              </a:rPr>
              <a:t>САМООБЛОЖЕНИЕ ГРАЖДАН</a:t>
            </a:r>
            <a:endParaRPr lang="ru-RU" dirty="0">
              <a:solidFill>
                <a:srgbClr val="25903C"/>
              </a:solidFill>
              <a:latin typeface="Oswald SemiBold" pitchFamily="2" charset="-52"/>
            </a:endParaRPr>
          </a:p>
        </p:txBody>
      </p:sp>
      <p:pic>
        <p:nvPicPr>
          <p:cNvPr id="187" name="077BE9FC-5891-4217-9BA5-7FE7E9C8C299" descr="Image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70" y="3514275"/>
            <a:ext cx="3487458" cy="25313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" name="TextBox 188"/>
          <p:cNvSpPr txBox="1"/>
          <p:nvPr/>
        </p:nvSpPr>
        <p:spPr>
          <a:xfrm>
            <a:off x="692775" y="3103048"/>
            <a:ext cx="2987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Oswald" pitchFamily="2" charset="-52"/>
                <a:cs typeface="Arial" panose="020B0604020202020204" pitchFamily="34" charset="0"/>
              </a:rPr>
              <a:t>ПРАКТИКИ ПРОЕКТОВ</a:t>
            </a:r>
            <a:endParaRPr lang="ru-RU" sz="1400" dirty="0">
              <a:solidFill>
                <a:srgbClr val="002060"/>
              </a:solidFill>
              <a:latin typeface="Oswald" pitchFamily="2" charset="-52"/>
              <a:cs typeface="Arial" panose="020B0604020202020204" pitchFamily="34" charset="0"/>
            </a:endParaRPr>
          </a:p>
        </p:txBody>
      </p:sp>
      <p:sp>
        <p:nvSpPr>
          <p:cNvPr id="190" name="TextBox 189"/>
          <p:cNvSpPr txBox="1"/>
          <p:nvPr/>
        </p:nvSpPr>
        <p:spPr>
          <a:xfrm>
            <a:off x="9708333" y="2041977"/>
            <a:ext cx="1164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5400" dirty="0" smtClean="0">
                <a:solidFill>
                  <a:srgbClr val="00B050"/>
                </a:solidFill>
                <a:latin typeface="Oswald" pitchFamily="2" charset="-52"/>
              </a:rPr>
              <a:t>37</a:t>
            </a:r>
            <a:endParaRPr lang="ru-RU" sz="5400" dirty="0">
              <a:solidFill>
                <a:srgbClr val="00B050"/>
              </a:solidFill>
              <a:latin typeface="Oswald" pitchFamily="2" charset="-52"/>
            </a:endParaRPr>
          </a:p>
        </p:txBody>
      </p:sp>
      <p:sp>
        <p:nvSpPr>
          <p:cNvPr id="191" name="TextBox 190"/>
          <p:cNvSpPr txBox="1"/>
          <p:nvPr/>
        </p:nvSpPr>
        <p:spPr>
          <a:xfrm>
            <a:off x="2887512" y="2054576"/>
            <a:ext cx="12088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5400" dirty="0" smtClean="0">
                <a:solidFill>
                  <a:srgbClr val="0070C0"/>
                </a:solidFill>
                <a:latin typeface="Oswald" pitchFamily="2" charset="-52"/>
              </a:rPr>
              <a:t>222</a:t>
            </a:r>
            <a:endParaRPr lang="ru-RU" sz="5400" dirty="0">
              <a:solidFill>
                <a:srgbClr val="0070C0"/>
              </a:solidFill>
              <a:latin typeface="Oswald" pitchFamily="2" charset="-52"/>
            </a:endParaRPr>
          </a:p>
        </p:txBody>
      </p:sp>
      <p:sp>
        <p:nvSpPr>
          <p:cNvPr id="192" name="TextBox 191"/>
          <p:cNvSpPr txBox="1"/>
          <p:nvPr/>
        </p:nvSpPr>
        <p:spPr>
          <a:xfrm>
            <a:off x="408142" y="2042588"/>
            <a:ext cx="19039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5400" dirty="0" smtClean="0">
                <a:solidFill>
                  <a:srgbClr val="0070C0"/>
                </a:solidFill>
                <a:latin typeface="Oswald" pitchFamily="2" charset="-52"/>
                <a:cs typeface="Arial" panose="020B0604020202020204" pitchFamily="34" charset="0"/>
              </a:rPr>
              <a:t>239,9</a:t>
            </a:r>
            <a:endParaRPr lang="ru-RU" sz="5400" dirty="0">
              <a:solidFill>
                <a:srgbClr val="0070C0"/>
              </a:solidFill>
              <a:latin typeface="Oswald" pitchFamily="2" charset="-52"/>
              <a:cs typeface="Arial" panose="020B0604020202020204" pitchFamily="34" charset="0"/>
            </a:endParaRPr>
          </a:p>
        </p:txBody>
      </p:sp>
      <p:sp>
        <p:nvSpPr>
          <p:cNvPr id="193" name="TextBox 192"/>
          <p:cNvSpPr txBox="1"/>
          <p:nvPr/>
        </p:nvSpPr>
        <p:spPr>
          <a:xfrm>
            <a:off x="7612974" y="2040471"/>
            <a:ext cx="16137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r">
              <a:defRPr sz="4400">
                <a:solidFill>
                  <a:srgbClr val="F48A42"/>
                </a:solidFill>
                <a:latin typeface="Oswald" pitchFamily="2" charset="-52"/>
              </a:defRPr>
            </a:lvl1pPr>
          </a:lstStyle>
          <a:p>
            <a:r>
              <a:rPr lang="ru-RU" sz="5400" dirty="0" smtClean="0">
                <a:solidFill>
                  <a:srgbClr val="00B050"/>
                </a:solidFill>
                <a:cs typeface="Arial" panose="020B0604020202020204" pitchFamily="34" charset="0"/>
              </a:rPr>
              <a:t>43,0</a:t>
            </a:r>
            <a:endParaRPr lang="ru-RU" sz="5400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pic>
        <p:nvPicPr>
          <p:cNvPr id="243" name="Рисунок 242"/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451" y="2252865"/>
            <a:ext cx="348544" cy="348544"/>
          </a:xfrm>
          <a:prstGeom prst="rect">
            <a:avLst/>
          </a:prstGeom>
        </p:spPr>
      </p:pic>
      <p:pic>
        <p:nvPicPr>
          <p:cNvPr id="244" name="Рисунок 243"/>
          <p:cNvPicPr>
            <a:picLocks noChangeAspect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143" y="2240517"/>
            <a:ext cx="409994" cy="373240"/>
          </a:xfrm>
          <a:prstGeom prst="rect">
            <a:avLst/>
          </a:prstGeom>
        </p:spPr>
      </p:pic>
      <p:sp>
        <p:nvSpPr>
          <p:cNvPr id="245" name="TextBox 244"/>
          <p:cNvSpPr txBox="1"/>
          <p:nvPr/>
        </p:nvSpPr>
        <p:spPr>
          <a:xfrm>
            <a:off x="2153365" y="2530047"/>
            <a:ext cx="12662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Oswald" pitchFamily="2" charset="-52"/>
                <a:cs typeface="Arial" panose="020B0604020202020204" pitchFamily="34" charset="0"/>
              </a:rPr>
              <a:t>млн руб</a:t>
            </a:r>
            <a:r>
              <a:rPr lang="ru-RU" sz="1400" dirty="0">
                <a:latin typeface="Oswald" pitchFamily="2" charset="-52"/>
                <a:cs typeface="Arial" panose="020B0604020202020204" pitchFamily="34" charset="0"/>
              </a:rPr>
              <a:t>.</a:t>
            </a:r>
            <a:endParaRPr lang="en-US" sz="1400" dirty="0">
              <a:latin typeface="Oswald" pitchFamily="2" charset="-52"/>
              <a:cs typeface="Arial" panose="020B0604020202020204" pitchFamily="34" charset="0"/>
            </a:endParaRPr>
          </a:p>
        </p:txBody>
      </p:sp>
      <p:sp>
        <p:nvSpPr>
          <p:cNvPr id="246" name="TextBox 245"/>
          <p:cNvSpPr txBox="1"/>
          <p:nvPr/>
        </p:nvSpPr>
        <p:spPr>
          <a:xfrm>
            <a:off x="3958128" y="2528985"/>
            <a:ext cx="710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Oswald" pitchFamily="2" charset="-52"/>
                <a:cs typeface="Arial" panose="020B0604020202020204" pitchFamily="34" charset="0"/>
              </a:rPr>
              <a:t>проекта</a:t>
            </a:r>
            <a:endParaRPr lang="en-US" sz="1400" dirty="0">
              <a:latin typeface="Oswald" pitchFamily="2" charset="-52"/>
              <a:cs typeface="Arial" panose="020B0604020202020204" pitchFamily="34" charset="0"/>
            </a:endParaRPr>
          </a:p>
        </p:txBody>
      </p:sp>
      <p:pic>
        <p:nvPicPr>
          <p:cNvPr id="247" name="Рисунок 246"/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392" y="2203689"/>
            <a:ext cx="348544" cy="348544"/>
          </a:xfrm>
          <a:prstGeom prst="rect">
            <a:avLst/>
          </a:prstGeom>
        </p:spPr>
      </p:pic>
      <p:pic>
        <p:nvPicPr>
          <p:cNvPr id="248" name="Рисунок 247"/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402" y="2218040"/>
            <a:ext cx="409994" cy="373240"/>
          </a:xfrm>
          <a:prstGeom prst="rect">
            <a:avLst/>
          </a:prstGeom>
        </p:spPr>
      </p:pic>
      <p:sp>
        <p:nvSpPr>
          <p:cNvPr id="249" name="TextBox 248"/>
          <p:cNvSpPr txBox="1"/>
          <p:nvPr/>
        </p:nvSpPr>
        <p:spPr>
          <a:xfrm>
            <a:off x="9064733" y="2513571"/>
            <a:ext cx="12662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Oswald" pitchFamily="2" charset="-52"/>
                <a:cs typeface="Arial" panose="020B0604020202020204" pitchFamily="34" charset="0"/>
              </a:rPr>
              <a:t>млн руб</a:t>
            </a:r>
            <a:r>
              <a:rPr lang="ru-RU" sz="1400" dirty="0">
                <a:latin typeface="Oswald" pitchFamily="2" charset="-52"/>
                <a:cs typeface="Arial" panose="020B0604020202020204" pitchFamily="34" charset="0"/>
              </a:rPr>
              <a:t>.</a:t>
            </a:r>
            <a:endParaRPr lang="en-US" sz="1400" dirty="0">
              <a:latin typeface="Oswald" pitchFamily="2" charset="-52"/>
              <a:cs typeface="Arial" panose="020B0604020202020204" pitchFamily="34" charset="0"/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10762068" y="2496033"/>
            <a:ext cx="1236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Oswald" pitchFamily="2" charset="-52"/>
                <a:cs typeface="Arial" panose="020B0604020202020204" pitchFamily="34" charset="0"/>
              </a:rPr>
              <a:t>мероприятий</a:t>
            </a:r>
            <a:endParaRPr lang="en-US" sz="1400" dirty="0">
              <a:latin typeface="Oswald" pitchFamily="2" charset="-52"/>
              <a:cs typeface="Arial" panose="020B0604020202020204" pitchFamily="34" charset="0"/>
            </a:endParaRPr>
          </a:p>
        </p:txBody>
      </p:sp>
      <p:sp>
        <p:nvSpPr>
          <p:cNvPr id="251" name="TextBox 250"/>
          <p:cNvSpPr txBox="1"/>
          <p:nvPr/>
        </p:nvSpPr>
        <p:spPr>
          <a:xfrm>
            <a:off x="6396018" y="1426428"/>
            <a:ext cx="1256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Oswald Light" pitchFamily="2" charset="-52"/>
                <a:cs typeface="Arial" panose="020B0604020202020204" pitchFamily="34" charset="0"/>
              </a:rPr>
              <a:t>д</a:t>
            </a:r>
            <a:r>
              <a:rPr lang="ru-RU" sz="1000" dirty="0" smtClean="0">
                <a:latin typeface="Oswald Light" pitchFamily="2" charset="-52"/>
                <a:cs typeface="Arial" panose="020B0604020202020204" pitchFamily="34" charset="0"/>
              </a:rPr>
              <a:t>етские</a:t>
            </a:r>
            <a:r>
              <a:rPr lang="ru-RU" sz="1000" dirty="0">
                <a:latin typeface="Oswald Light" pitchFamily="2" charset="-52"/>
                <a:cs typeface="Arial" panose="020B0604020202020204" pitchFamily="34" charset="0"/>
              </a:rPr>
              <a:t>, спортивные площадки</a:t>
            </a:r>
          </a:p>
        </p:txBody>
      </p:sp>
      <p:sp>
        <p:nvSpPr>
          <p:cNvPr id="252" name="TextBox 251"/>
          <p:cNvSpPr txBox="1"/>
          <p:nvPr/>
        </p:nvSpPr>
        <p:spPr>
          <a:xfrm>
            <a:off x="6396018" y="1994686"/>
            <a:ext cx="1078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Oswald Light" pitchFamily="2" charset="-52"/>
                <a:cs typeface="Arial" panose="020B0604020202020204" pitchFamily="34" charset="0"/>
              </a:rPr>
              <a:t>б</a:t>
            </a:r>
            <a:r>
              <a:rPr lang="ru-RU" sz="1000" dirty="0" smtClean="0">
                <a:latin typeface="Oswald Light" pitchFamily="2" charset="-52"/>
                <a:cs typeface="Arial" panose="020B0604020202020204" pitchFamily="34" charset="0"/>
              </a:rPr>
              <a:t>лагоустройство </a:t>
            </a:r>
            <a:r>
              <a:rPr lang="ru-RU" sz="1000" dirty="0">
                <a:latin typeface="Oswald Light" pitchFamily="2" charset="-52"/>
                <a:cs typeface="Arial" panose="020B0604020202020204" pitchFamily="34" charset="0"/>
              </a:rPr>
              <a:t>территории</a:t>
            </a:r>
          </a:p>
        </p:txBody>
      </p:sp>
      <p:sp>
        <p:nvSpPr>
          <p:cNvPr id="253" name="TextBox 252"/>
          <p:cNvSpPr txBox="1"/>
          <p:nvPr/>
        </p:nvSpPr>
        <p:spPr>
          <a:xfrm>
            <a:off x="6396018" y="2610548"/>
            <a:ext cx="913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Oswald Light" pitchFamily="2" charset="-52"/>
                <a:cs typeface="Arial" panose="020B0604020202020204" pitchFamily="34" charset="0"/>
              </a:rPr>
              <a:t>р</a:t>
            </a:r>
            <a:r>
              <a:rPr lang="ru-RU" sz="1000" dirty="0" smtClean="0">
                <a:latin typeface="Oswald Light" pitchFamily="2" charset="-52"/>
                <a:cs typeface="Arial" panose="020B0604020202020204" pitchFamily="34" charset="0"/>
              </a:rPr>
              <a:t>емонт памятников</a:t>
            </a:r>
            <a:endParaRPr lang="ru-RU" sz="1000" dirty="0">
              <a:latin typeface="Oswald Light" pitchFamily="2" charset="-52"/>
              <a:cs typeface="Arial" panose="020B0604020202020204" pitchFamily="34" charset="0"/>
            </a:endParaRPr>
          </a:p>
        </p:txBody>
      </p:sp>
      <p:sp>
        <p:nvSpPr>
          <p:cNvPr id="254" name="TextBox 253"/>
          <p:cNvSpPr txBox="1"/>
          <p:nvPr/>
        </p:nvSpPr>
        <p:spPr>
          <a:xfrm>
            <a:off x="6396017" y="5055679"/>
            <a:ext cx="12532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Oswald Light" pitchFamily="2" charset="-52"/>
                <a:cs typeface="Arial" panose="020B0604020202020204" pitchFamily="34" charset="0"/>
              </a:rPr>
              <a:t>п</a:t>
            </a:r>
            <a:r>
              <a:rPr lang="ru-RU" sz="1000" dirty="0" smtClean="0">
                <a:latin typeface="Oswald Light" pitchFamily="2" charset="-52"/>
                <a:cs typeface="Arial" panose="020B0604020202020204" pitchFamily="34" charset="0"/>
              </a:rPr>
              <a:t>риобретение аппаратуры, инвентаря, техники и др.</a:t>
            </a:r>
            <a:endParaRPr lang="ru-RU" sz="1000" dirty="0">
              <a:latin typeface="Oswald Light" pitchFamily="2" charset="-52"/>
              <a:cs typeface="Arial" panose="020B0604020202020204" pitchFamily="34" charset="0"/>
            </a:endParaRPr>
          </a:p>
        </p:txBody>
      </p:sp>
      <p:sp>
        <p:nvSpPr>
          <p:cNvPr id="255" name="TextBox 254"/>
          <p:cNvSpPr txBox="1"/>
          <p:nvPr/>
        </p:nvSpPr>
        <p:spPr>
          <a:xfrm>
            <a:off x="6396018" y="4541508"/>
            <a:ext cx="11841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Oswald Light" pitchFamily="2" charset="-52"/>
                <a:cs typeface="Arial" panose="020B0604020202020204" pitchFamily="34" charset="0"/>
              </a:rPr>
              <a:t>в</a:t>
            </a:r>
            <a:r>
              <a:rPr lang="ru-RU" sz="1000" dirty="0" smtClean="0">
                <a:latin typeface="Oswald Light" pitchFamily="2" charset="-52"/>
                <a:cs typeface="Arial" panose="020B0604020202020204" pitchFamily="34" charset="0"/>
              </a:rPr>
              <a:t>одоснабжение</a:t>
            </a:r>
            <a:endParaRPr lang="ru-RU" sz="1000" dirty="0">
              <a:latin typeface="Oswald Light" pitchFamily="2" charset="-52"/>
              <a:cs typeface="Arial" panose="020B0604020202020204" pitchFamily="34" charset="0"/>
            </a:endParaRPr>
          </a:p>
        </p:txBody>
      </p:sp>
      <p:cxnSp>
        <p:nvCxnSpPr>
          <p:cNvPr id="256" name="Прямая соединительная линия 255"/>
          <p:cNvCxnSpPr/>
          <p:nvPr/>
        </p:nvCxnSpPr>
        <p:spPr>
          <a:xfrm>
            <a:off x="5629790" y="1598264"/>
            <a:ext cx="0" cy="4608000"/>
          </a:xfrm>
          <a:prstGeom prst="line">
            <a:avLst/>
          </a:prstGeom>
          <a:ln w="19050">
            <a:solidFill>
              <a:srgbClr val="0089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Овал 256"/>
          <p:cNvSpPr>
            <a:spLocks noChangeAspect="1"/>
          </p:cNvSpPr>
          <p:nvPr/>
        </p:nvSpPr>
        <p:spPr>
          <a:xfrm>
            <a:off x="5594816" y="1557714"/>
            <a:ext cx="72000" cy="72000"/>
          </a:xfrm>
          <a:prstGeom prst="ellipse">
            <a:avLst/>
          </a:prstGeom>
          <a:solidFill>
            <a:srgbClr val="C00000"/>
          </a:solidFill>
          <a:ln w="38100">
            <a:solidFill>
              <a:srgbClr val="0089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8" name="Овал 257"/>
          <p:cNvSpPr>
            <a:spLocks noChangeAspect="1"/>
          </p:cNvSpPr>
          <p:nvPr/>
        </p:nvSpPr>
        <p:spPr>
          <a:xfrm>
            <a:off x="5594816" y="2117116"/>
            <a:ext cx="72000" cy="72000"/>
          </a:xfrm>
          <a:prstGeom prst="ellipse">
            <a:avLst/>
          </a:prstGeom>
          <a:solidFill>
            <a:srgbClr val="C00000"/>
          </a:solidFill>
          <a:ln w="38100">
            <a:solidFill>
              <a:srgbClr val="0089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9" name="Овал 258"/>
          <p:cNvSpPr>
            <a:spLocks noChangeAspect="1"/>
          </p:cNvSpPr>
          <p:nvPr/>
        </p:nvSpPr>
        <p:spPr>
          <a:xfrm>
            <a:off x="5594816" y="2759725"/>
            <a:ext cx="72000" cy="72000"/>
          </a:xfrm>
          <a:prstGeom prst="ellipse">
            <a:avLst/>
          </a:prstGeom>
          <a:solidFill>
            <a:srgbClr val="C00000"/>
          </a:solidFill>
          <a:ln w="38100">
            <a:solidFill>
              <a:srgbClr val="0089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0" name="Овал 259"/>
          <p:cNvSpPr>
            <a:spLocks noChangeAspect="1"/>
          </p:cNvSpPr>
          <p:nvPr/>
        </p:nvSpPr>
        <p:spPr>
          <a:xfrm>
            <a:off x="5594816" y="4013286"/>
            <a:ext cx="72000" cy="72000"/>
          </a:xfrm>
          <a:prstGeom prst="ellipse">
            <a:avLst/>
          </a:prstGeom>
          <a:solidFill>
            <a:srgbClr val="C00000"/>
          </a:solidFill>
          <a:ln w="38100">
            <a:solidFill>
              <a:srgbClr val="0089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1" name="Овал 260"/>
          <p:cNvSpPr>
            <a:spLocks noChangeAspect="1"/>
          </p:cNvSpPr>
          <p:nvPr/>
        </p:nvSpPr>
        <p:spPr>
          <a:xfrm>
            <a:off x="5594816" y="4636866"/>
            <a:ext cx="72000" cy="72000"/>
          </a:xfrm>
          <a:prstGeom prst="ellipse">
            <a:avLst/>
          </a:prstGeom>
          <a:solidFill>
            <a:srgbClr val="C00000"/>
          </a:solidFill>
          <a:ln w="38100">
            <a:solidFill>
              <a:srgbClr val="0089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2" name="Овал 261"/>
          <p:cNvSpPr>
            <a:spLocks noChangeAspect="1"/>
          </p:cNvSpPr>
          <p:nvPr/>
        </p:nvSpPr>
        <p:spPr>
          <a:xfrm>
            <a:off x="5594816" y="5278082"/>
            <a:ext cx="72000" cy="72000"/>
          </a:xfrm>
          <a:prstGeom prst="ellipse">
            <a:avLst/>
          </a:prstGeom>
          <a:solidFill>
            <a:srgbClr val="C00000"/>
          </a:solidFill>
          <a:ln w="38100">
            <a:solidFill>
              <a:srgbClr val="0089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3" name="Овал 262"/>
          <p:cNvSpPr>
            <a:spLocks noChangeAspect="1"/>
          </p:cNvSpPr>
          <p:nvPr/>
        </p:nvSpPr>
        <p:spPr>
          <a:xfrm>
            <a:off x="5594816" y="5986717"/>
            <a:ext cx="72000" cy="72000"/>
          </a:xfrm>
          <a:prstGeom prst="ellipse">
            <a:avLst/>
          </a:prstGeom>
          <a:solidFill>
            <a:srgbClr val="C00000"/>
          </a:solidFill>
          <a:ln w="38100">
            <a:solidFill>
              <a:srgbClr val="0089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4" name="TextBox 263"/>
          <p:cNvSpPr txBox="1"/>
          <p:nvPr/>
        </p:nvSpPr>
        <p:spPr>
          <a:xfrm>
            <a:off x="4990639" y="1422014"/>
            <a:ext cx="597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0070C0"/>
                </a:solidFill>
                <a:latin typeface="Oswald" pitchFamily="2" charset="-52"/>
                <a:cs typeface="Arial" panose="020B0604020202020204" pitchFamily="34" charset="0"/>
              </a:rPr>
              <a:t>119</a:t>
            </a:r>
            <a:endParaRPr lang="ru-RU" sz="2400" dirty="0">
              <a:solidFill>
                <a:srgbClr val="0070C0"/>
              </a:solidFill>
              <a:latin typeface="Oswald" pitchFamily="2" charset="-52"/>
              <a:cs typeface="Arial" panose="020B0604020202020204" pitchFamily="34" charset="0"/>
            </a:endParaRPr>
          </a:p>
        </p:txBody>
      </p:sp>
      <p:sp>
        <p:nvSpPr>
          <p:cNvPr id="265" name="TextBox 264"/>
          <p:cNvSpPr txBox="1"/>
          <p:nvPr/>
        </p:nvSpPr>
        <p:spPr>
          <a:xfrm>
            <a:off x="5069159" y="3822035"/>
            <a:ext cx="518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0070C0"/>
                </a:solidFill>
                <a:latin typeface="Oswald" pitchFamily="2" charset="-52"/>
                <a:cs typeface="Arial" panose="020B0604020202020204" pitchFamily="34" charset="0"/>
              </a:rPr>
              <a:t>12</a:t>
            </a:r>
            <a:endParaRPr lang="ru-RU" sz="2400" dirty="0">
              <a:solidFill>
                <a:srgbClr val="0070C0"/>
              </a:solidFill>
              <a:latin typeface="Oswald" pitchFamily="2" charset="-52"/>
              <a:cs typeface="Arial" panose="020B0604020202020204" pitchFamily="34" charset="0"/>
            </a:endParaRPr>
          </a:p>
        </p:txBody>
      </p:sp>
      <p:sp>
        <p:nvSpPr>
          <p:cNvPr id="266" name="TextBox 265"/>
          <p:cNvSpPr txBox="1"/>
          <p:nvPr/>
        </p:nvSpPr>
        <p:spPr>
          <a:xfrm>
            <a:off x="5069159" y="5808391"/>
            <a:ext cx="518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0070C0"/>
                </a:solidFill>
                <a:latin typeface="Oswald" pitchFamily="2" charset="-52"/>
                <a:cs typeface="Arial" panose="020B0604020202020204" pitchFamily="34" charset="0"/>
              </a:rPr>
              <a:t>1</a:t>
            </a:r>
            <a:endParaRPr lang="ru-RU" sz="2400" dirty="0">
              <a:solidFill>
                <a:srgbClr val="0070C0"/>
              </a:solidFill>
              <a:latin typeface="Oswald" pitchFamily="2" charset="-52"/>
              <a:cs typeface="Arial" panose="020B0604020202020204" pitchFamily="34" charset="0"/>
            </a:endParaRPr>
          </a:p>
        </p:txBody>
      </p:sp>
      <p:sp>
        <p:nvSpPr>
          <p:cNvPr id="267" name="TextBox 266"/>
          <p:cNvSpPr txBox="1"/>
          <p:nvPr/>
        </p:nvSpPr>
        <p:spPr>
          <a:xfrm>
            <a:off x="5069159" y="1963782"/>
            <a:ext cx="518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rgbClr val="0070C0"/>
                </a:solidFill>
                <a:latin typeface="Oswald" pitchFamily="2" charset="-52"/>
                <a:cs typeface="Arial" panose="020B0604020202020204" pitchFamily="34" charset="0"/>
              </a:rPr>
              <a:t>29</a:t>
            </a:r>
            <a:endParaRPr lang="ru-RU" sz="2400" dirty="0">
              <a:solidFill>
                <a:srgbClr val="0070C0"/>
              </a:solidFill>
              <a:latin typeface="Oswald" pitchFamily="2" charset="-52"/>
              <a:cs typeface="Arial" panose="020B0604020202020204" pitchFamily="34" charset="0"/>
            </a:endParaRPr>
          </a:p>
        </p:txBody>
      </p:sp>
      <p:sp>
        <p:nvSpPr>
          <p:cNvPr id="268" name="TextBox 267"/>
          <p:cNvSpPr txBox="1"/>
          <p:nvPr/>
        </p:nvSpPr>
        <p:spPr>
          <a:xfrm>
            <a:off x="5069159" y="2592090"/>
            <a:ext cx="518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0070C0"/>
                </a:solidFill>
                <a:latin typeface="Oswald" pitchFamily="2" charset="-52"/>
                <a:cs typeface="Arial" panose="020B0604020202020204" pitchFamily="34" charset="0"/>
              </a:rPr>
              <a:t>28</a:t>
            </a:r>
            <a:endParaRPr lang="ru-RU" sz="2400" dirty="0">
              <a:solidFill>
                <a:srgbClr val="0070C0"/>
              </a:solidFill>
              <a:latin typeface="Oswald" pitchFamily="2" charset="-52"/>
              <a:cs typeface="Arial" panose="020B0604020202020204" pitchFamily="34" charset="0"/>
            </a:endParaRPr>
          </a:p>
        </p:txBody>
      </p:sp>
      <p:sp>
        <p:nvSpPr>
          <p:cNvPr id="269" name="TextBox 268"/>
          <p:cNvSpPr txBox="1"/>
          <p:nvPr/>
        </p:nvSpPr>
        <p:spPr>
          <a:xfrm>
            <a:off x="5069159" y="5094505"/>
            <a:ext cx="518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0070C0"/>
                </a:solidFill>
                <a:latin typeface="Oswald" pitchFamily="2" charset="-52"/>
                <a:cs typeface="Arial" panose="020B0604020202020204" pitchFamily="34" charset="0"/>
              </a:rPr>
              <a:t>6</a:t>
            </a:r>
            <a:endParaRPr lang="ru-RU" sz="2400" dirty="0">
              <a:solidFill>
                <a:srgbClr val="0070C0"/>
              </a:solidFill>
              <a:latin typeface="Oswald" pitchFamily="2" charset="-52"/>
              <a:cs typeface="Arial" panose="020B0604020202020204" pitchFamily="34" charset="0"/>
            </a:endParaRPr>
          </a:p>
        </p:txBody>
      </p:sp>
      <p:sp>
        <p:nvSpPr>
          <p:cNvPr id="270" name="TextBox 269"/>
          <p:cNvSpPr txBox="1"/>
          <p:nvPr/>
        </p:nvSpPr>
        <p:spPr>
          <a:xfrm>
            <a:off x="5069159" y="4462072"/>
            <a:ext cx="518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0070C0"/>
                </a:solidFill>
                <a:latin typeface="Oswald" pitchFamily="2" charset="-52"/>
                <a:cs typeface="Arial" panose="020B0604020202020204" pitchFamily="34" charset="0"/>
              </a:rPr>
              <a:t>7</a:t>
            </a:r>
            <a:endParaRPr lang="ru-RU" sz="2400" dirty="0">
              <a:solidFill>
                <a:srgbClr val="0070C0"/>
              </a:solidFill>
              <a:latin typeface="Oswald" pitchFamily="2" charset="-52"/>
              <a:cs typeface="Arial" panose="020B0604020202020204" pitchFamily="34" charset="0"/>
            </a:endParaRPr>
          </a:p>
        </p:txBody>
      </p:sp>
      <p:pic>
        <p:nvPicPr>
          <p:cNvPr id="271" name="2B0B3C14-BD20-4DBD-BB76-895C0AA31D7F" descr="cid:2B0B3C14-BD20-4DBD-BB76-895C0AA31D7F"/>
          <p:cNvPicPr>
            <a:picLocks noChangeAspect="1" noChangeArrowheads="1"/>
          </p:cNvPicPr>
          <p:nvPr/>
        </p:nvPicPr>
        <p:blipFill>
          <a:blip r:embed="rId8" r:link="rId9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150" y="1501501"/>
            <a:ext cx="284207" cy="241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2" name="Рисунок 271"/>
          <p:cNvPicPr>
            <a:picLocks noChangeAspect="1"/>
          </p:cNvPicPr>
          <p:nvPr/>
        </p:nvPicPr>
        <p:blipFill>
          <a:blip r:embed="rId10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544" y="3845139"/>
            <a:ext cx="391265" cy="391265"/>
          </a:xfrm>
          <a:prstGeom prst="rect">
            <a:avLst/>
          </a:prstGeom>
        </p:spPr>
      </p:pic>
      <p:pic>
        <p:nvPicPr>
          <p:cNvPr id="273" name="Рисунок 272"/>
          <p:cNvPicPr>
            <a:picLocks noChangeAspect="1"/>
          </p:cNvPicPr>
          <p:nvPr/>
        </p:nvPicPr>
        <p:blipFill>
          <a:blip r:embed="rId11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484" y="1985971"/>
            <a:ext cx="350202" cy="350202"/>
          </a:xfrm>
          <a:prstGeom prst="rect">
            <a:avLst/>
          </a:prstGeom>
        </p:spPr>
      </p:pic>
      <p:pic>
        <p:nvPicPr>
          <p:cNvPr id="274" name="Рисунок 273"/>
          <p:cNvPicPr>
            <a:picLocks noChangeAspect="1"/>
          </p:cNvPicPr>
          <p:nvPr/>
        </p:nvPicPr>
        <p:blipFill>
          <a:blip r:embed="rId1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100" y="2637835"/>
            <a:ext cx="203457" cy="297965"/>
          </a:xfrm>
          <a:prstGeom prst="rect">
            <a:avLst/>
          </a:prstGeom>
          <a:ln>
            <a:noFill/>
          </a:ln>
        </p:spPr>
      </p:pic>
      <p:pic>
        <p:nvPicPr>
          <p:cNvPr id="275" name="Рисунок 274"/>
          <p:cNvPicPr>
            <a:picLocks noChangeAspect="1"/>
          </p:cNvPicPr>
          <p:nvPr/>
        </p:nvPicPr>
        <p:blipFill>
          <a:blip r:embed="rId1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542" y="5168665"/>
            <a:ext cx="280805" cy="280805"/>
          </a:xfrm>
          <a:prstGeom prst="rect">
            <a:avLst/>
          </a:prstGeom>
        </p:spPr>
      </p:pic>
      <p:pic>
        <p:nvPicPr>
          <p:cNvPr id="276" name="Рисунок 275"/>
          <p:cNvPicPr>
            <a:picLocks noChangeAspect="1"/>
          </p:cNvPicPr>
          <p:nvPr/>
        </p:nvPicPr>
        <p:blipFill>
          <a:blip r:embed="rId1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090" y="4504954"/>
            <a:ext cx="385596" cy="385596"/>
          </a:xfrm>
          <a:prstGeom prst="rect">
            <a:avLst/>
          </a:prstGeom>
        </p:spPr>
      </p:pic>
      <p:pic>
        <p:nvPicPr>
          <p:cNvPr id="277" name="Picture 15" descr="http://cdn.onlinewebfonts.com/svg/img_561387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248" y="5875827"/>
            <a:ext cx="207206" cy="27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8" name="TextBox 277"/>
          <p:cNvSpPr txBox="1"/>
          <p:nvPr/>
        </p:nvSpPr>
        <p:spPr>
          <a:xfrm>
            <a:off x="5595089" y="1415723"/>
            <a:ext cx="518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rgbClr val="00B050"/>
                </a:solidFill>
                <a:latin typeface="Oswald" pitchFamily="2" charset="-52"/>
                <a:cs typeface="Arial" panose="020B0604020202020204" pitchFamily="34" charset="0"/>
              </a:rPr>
              <a:t>9</a:t>
            </a:r>
            <a:endParaRPr lang="ru-RU" sz="2400" dirty="0">
              <a:solidFill>
                <a:srgbClr val="00B050"/>
              </a:solidFill>
              <a:latin typeface="Oswald" pitchFamily="2" charset="-52"/>
              <a:cs typeface="Arial" panose="020B0604020202020204" pitchFamily="34" charset="0"/>
            </a:endParaRPr>
          </a:p>
        </p:txBody>
      </p:sp>
      <p:sp>
        <p:nvSpPr>
          <p:cNvPr id="279" name="TextBox 278"/>
          <p:cNvSpPr txBox="1"/>
          <p:nvPr/>
        </p:nvSpPr>
        <p:spPr>
          <a:xfrm>
            <a:off x="5669231" y="3815744"/>
            <a:ext cx="518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B050"/>
                </a:solidFill>
                <a:latin typeface="Oswald" pitchFamily="2" charset="-52"/>
                <a:cs typeface="Arial" panose="020B0604020202020204" pitchFamily="34" charset="0"/>
              </a:rPr>
              <a:t>-</a:t>
            </a:r>
            <a:endParaRPr lang="ru-RU" sz="2400" dirty="0">
              <a:solidFill>
                <a:srgbClr val="00B050"/>
              </a:solidFill>
              <a:latin typeface="Oswald" pitchFamily="2" charset="-52"/>
              <a:cs typeface="Arial" panose="020B0604020202020204" pitchFamily="34" charset="0"/>
            </a:endParaRPr>
          </a:p>
        </p:txBody>
      </p:sp>
      <p:sp>
        <p:nvSpPr>
          <p:cNvPr id="280" name="TextBox 279"/>
          <p:cNvSpPr txBox="1"/>
          <p:nvPr/>
        </p:nvSpPr>
        <p:spPr>
          <a:xfrm>
            <a:off x="5669231" y="5802100"/>
            <a:ext cx="518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B050"/>
                </a:solidFill>
                <a:latin typeface="Oswald" pitchFamily="2" charset="-52"/>
                <a:cs typeface="Arial" panose="020B0604020202020204" pitchFamily="34" charset="0"/>
              </a:rPr>
              <a:t>-</a:t>
            </a:r>
            <a:endParaRPr lang="ru-RU" sz="2400" dirty="0">
              <a:solidFill>
                <a:srgbClr val="00B050"/>
              </a:solidFill>
              <a:latin typeface="Oswald" pitchFamily="2" charset="-52"/>
              <a:cs typeface="Arial" panose="020B0604020202020204" pitchFamily="34" charset="0"/>
            </a:endParaRPr>
          </a:p>
        </p:txBody>
      </p:sp>
      <p:sp>
        <p:nvSpPr>
          <p:cNvPr id="281" name="TextBox 280"/>
          <p:cNvSpPr txBox="1"/>
          <p:nvPr/>
        </p:nvSpPr>
        <p:spPr>
          <a:xfrm>
            <a:off x="5595089" y="1970191"/>
            <a:ext cx="518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rgbClr val="00B050"/>
                </a:solidFill>
                <a:latin typeface="Oswald" pitchFamily="2" charset="-52"/>
                <a:cs typeface="Arial" panose="020B0604020202020204" pitchFamily="34" charset="0"/>
              </a:rPr>
              <a:t>10</a:t>
            </a:r>
            <a:endParaRPr lang="ru-RU" sz="2400" dirty="0">
              <a:solidFill>
                <a:srgbClr val="00B050"/>
              </a:solidFill>
              <a:latin typeface="Oswald" pitchFamily="2" charset="-52"/>
              <a:cs typeface="Arial" panose="020B0604020202020204" pitchFamily="34" charset="0"/>
            </a:endParaRPr>
          </a:p>
        </p:txBody>
      </p:sp>
      <p:sp>
        <p:nvSpPr>
          <p:cNvPr id="282" name="TextBox 281"/>
          <p:cNvSpPr txBox="1"/>
          <p:nvPr/>
        </p:nvSpPr>
        <p:spPr>
          <a:xfrm>
            <a:off x="5595089" y="2585799"/>
            <a:ext cx="518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rgbClr val="00B050"/>
                </a:solidFill>
                <a:latin typeface="Oswald" pitchFamily="2" charset="-52"/>
                <a:cs typeface="Arial" panose="020B0604020202020204" pitchFamily="34" charset="0"/>
              </a:rPr>
              <a:t>2</a:t>
            </a:r>
            <a:endParaRPr lang="ru-RU" sz="2400" dirty="0">
              <a:solidFill>
                <a:srgbClr val="00B050"/>
              </a:solidFill>
              <a:latin typeface="Oswald" pitchFamily="2" charset="-52"/>
              <a:cs typeface="Arial" panose="020B0604020202020204" pitchFamily="34" charset="0"/>
            </a:endParaRPr>
          </a:p>
        </p:txBody>
      </p:sp>
      <p:sp>
        <p:nvSpPr>
          <p:cNvPr id="283" name="TextBox 282"/>
          <p:cNvSpPr txBox="1"/>
          <p:nvPr/>
        </p:nvSpPr>
        <p:spPr>
          <a:xfrm>
            <a:off x="5669231" y="5088214"/>
            <a:ext cx="518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B050"/>
                </a:solidFill>
                <a:latin typeface="Oswald" pitchFamily="2" charset="-52"/>
                <a:cs typeface="Arial" panose="020B0604020202020204" pitchFamily="34" charset="0"/>
              </a:rPr>
              <a:t>-</a:t>
            </a:r>
            <a:endParaRPr lang="ru-RU" sz="2400" dirty="0">
              <a:solidFill>
                <a:srgbClr val="00B050"/>
              </a:solidFill>
              <a:latin typeface="Oswald" pitchFamily="2" charset="-52"/>
              <a:cs typeface="Arial" panose="020B0604020202020204" pitchFamily="34" charset="0"/>
            </a:endParaRPr>
          </a:p>
        </p:txBody>
      </p:sp>
      <p:sp>
        <p:nvSpPr>
          <p:cNvPr id="284" name="TextBox 283"/>
          <p:cNvSpPr txBox="1"/>
          <p:nvPr/>
        </p:nvSpPr>
        <p:spPr>
          <a:xfrm>
            <a:off x="5595089" y="4455781"/>
            <a:ext cx="518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rgbClr val="00B050"/>
                </a:solidFill>
                <a:latin typeface="Oswald" pitchFamily="2" charset="-52"/>
                <a:cs typeface="Arial" panose="020B0604020202020204" pitchFamily="34" charset="0"/>
              </a:rPr>
              <a:t>5</a:t>
            </a:r>
            <a:endParaRPr lang="ru-RU" sz="2400" dirty="0">
              <a:solidFill>
                <a:srgbClr val="00B050"/>
              </a:solidFill>
              <a:latin typeface="Oswald" pitchFamily="2" charset="-52"/>
              <a:cs typeface="Arial" panose="020B0604020202020204" pitchFamily="34" charset="0"/>
            </a:endParaRPr>
          </a:p>
        </p:txBody>
      </p:sp>
      <p:sp>
        <p:nvSpPr>
          <p:cNvPr id="285" name="TextBox 284"/>
          <p:cNvSpPr txBox="1"/>
          <p:nvPr/>
        </p:nvSpPr>
        <p:spPr>
          <a:xfrm>
            <a:off x="6390701" y="5765101"/>
            <a:ext cx="9651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1C2D38"/>
                </a:solidFill>
                <a:latin typeface="Oswald Light" pitchFamily="2" charset="-52"/>
                <a:cs typeface="Arial" panose="020B0604020202020204" pitchFamily="34" charset="0"/>
              </a:rPr>
              <a:t>п</a:t>
            </a:r>
            <a:r>
              <a:rPr lang="ru-RU" sz="1000" dirty="0" smtClean="0">
                <a:solidFill>
                  <a:srgbClr val="1C2D38"/>
                </a:solidFill>
                <a:latin typeface="Oswald Light" pitchFamily="2" charset="-52"/>
                <a:cs typeface="Arial" panose="020B0604020202020204" pitchFamily="34" charset="0"/>
              </a:rPr>
              <a:t>ервичные </a:t>
            </a:r>
            <a:r>
              <a:rPr lang="ru-RU" sz="1000" dirty="0">
                <a:solidFill>
                  <a:srgbClr val="1C2D38"/>
                </a:solidFill>
                <a:latin typeface="Oswald Light" pitchFamily="2" charset="-52"/>
                <a:cs typeface="Arial" panose="020B0604020202020204" pitchFamily="34" charset="0"/>
              </a:rPr>
              <a:t>меры пожарной </a:t>
            </a:r>
            <a:r>
              <a:rPr lang="ru-RU" sz="1000" dirty="0" smtClean="0">
                <a:solidFill>
                  <a:srgbClr val="1C2D38"/>
                </a:solidFill>
                <a:latin typeface="Oswald Light" pitchFamily="2" charset="-52"/>
                <a:cs typeface="Arial" panose="020B0604020202020204" pitchFamily="34" charset="0"/>
              </a:rPr>
              <a:t>безопасности</a:t>
            </a:r>
            <a:endParaRPr lang="ru-RU" sz="1000" dirty="0">
              <a:solidFill>
                <a:srgbClr val="1C2D38"/>
              </a:solidFill>
              <a:latin typeface="Oswald Light" pitchFamily="2" charset="-52"/>
              <a:cs typeface="Arial" panose="020B0604020202020204" pitchFamily="34" charset="0"/>
            </a:endParaRPr>
          </a:p>
        </p:txBody>
      </p:sp>
      <p:sp>
        <p:nvSpPr>
          <p:cNvPr id="286" name="TextBox 285"/>
          <p:cNvSpPr txBox="1"/>
          <p:nvPr/>
        </p:nvSpPr>
        <p:spPr>
          <a:xfrm>
            <a:off x="6398938" y="3822835"/>
            <a:ext cx="1250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Oswald Light" pitchFamily="2" charset="-52"/>
                <a:cs typeface="Arial" panose="020B0604020202020204" pitchFamily="34" charset="0"/>
              </a:rPr>
              <a:t>р</a:t>
            </a:r>
            <a:r>
              <a:rPr lang="ru-RU" sz="1000" dirty="0" smtClean="0">
                <a:latin typeface="Oswald Light" pitchFamily="2" charset="-52"/>
                <a:cs typeface="Arial" panose="020B0604020202020204" pitchFamily="34" charset="0"/>
              </a:rPr>
              <a:t>емонт дорожно-</a:t>
            </a:r>
            <a:r>
              <a:rPr lang="ru-RU" sz="1000" dirty="0" err="1" smtClean="0">
                <a:latin typeface="Oswald Light" pitchFamily="2" charset="-52"/>
                <a:cs typeface="Arial" panose="020B0604020202020204" pitchFamily="34" charset="0"/>
              </a:rPr>
              <a:t>тропиночной</a:t>
            </a:r>
            <a:r>
              <a:rPr lang="ru-RU" sz="1000" dirty="0" smtClean="0">
                <a:latin typeface="Oswald Light" pitchFamily="2" charset="-52"/>
                <a:cs typeface="Arial" panose="020B0604020202020204" pitchFamily="34" charset="0"/>
              </a:rPr>
              <a:t> сети</a:t>
            </a:r>
            <a:endParaRPr lang="ru-RU" sz="1000" dirty="0">
              <a:latin typeface="Oswald Light" pitchFamily="2" charset="-52"/>
              <a:cs typeface="Arial" panose="020B0604020202020204" pitchFamily="34" charset="0"/>
            </a:endParaRPr>
          </a:p>
        </p:txBody>
      </p:sp>
      <p:sp>
        <p:nvSpPr>
          <p:cNvPr id="287" name="TextBox 286"/>
          <p:cNvSpPr txBox="1"/>
          <p:nvPr/>
        </p:nvSpPr>
        <p:spPr>
          <a:xfrm>
            <a:off x="6396018" y="3221848"/>
            <a:ext cx="1183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Oswald Light" pitchFamily="2" charset="-52"/>
                <a:cs typeface="Arial" panose="020B0604020202020204" pitchFamily="34" charset="0"/>
              </a:rPr>
              <a:t>р</a:t>
            </a:r>
            <a:r>
              <a:rPr lang="ru-RU" sz="1000" dirty="0" smtClean="0">
                <a:latin typeface="Oswald Light" pitchFamily="2" charset="-52"/>
                <a:cs typeface="Arial" panose="020B0604020202020204" pitchFamily="34" charset="0"/>
              </a:rPr>
              <a:t>емонт </a:t>
            </a:r>
            <a:r>
              <a:rPr lang="ru-RU" sz="1000" dirty="0">
                <a:latin typeface="Oswald Light" pitchFamily="2" charset="-52"/>
                <a:cs typeface="Arial" panose="020B0604020202020204" pitchFamily="34" charset="0"/>
              </a:rPr>
              <a:t>социальных учреждений</a:t>
            </a:r>
          </a:p>
        </p:txBody>
      </p:sp>
      <p:sp>
        <p:nvSpPr>
          <p:cNvPr id="288" name="Овал 287"/>
          <p:cNvSpPr>
            <a:spLocks noChangeAspect="1"/>
          </p:cNvSpPr>
          <p:nvPr/>
        </p:nvSpPr>
        <p:spPr>
          <a:xfrm>
            <a:off x="5594816" y="3401729"/>
            <a:ext cx="72000" cy="72000"/>
          </a:xfrm>
          <a:prstGeom prst="ellipse">
            <a:avLst/>
          </a:prstGeom>
          <a:solidFill>
            <a:srgbClr val="C00000"/>
          </a:solidFill>
          <a:ln w="38100">
            <a:solidFill>
              <a:srgbClr val="0089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9" name="TextBox 288"/>
          <p:cNvSpPr txBox="1"/>
          <p:nvPr/>
        </p:nvSpPr>
        <p:spPr>
          <a:xfrm>
            <a:off x="5069159" y="3208637"/>
            <a:ext cx="518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0070C0"/>
                </a:solidFill>
                <a:latin typeface="Oswald" pitchFamily="2" charset="-52"/>
                <a:cs typeface="Arial" panose="020B0604020202020204" pitchFamily="34" charset="0"/>
              </a:rPr>
              <a:t>20</a:t>
            </a:r>
            <a:endParaRPr lang="ru-RU" sz="2400" dirty="0">
              <a:solidFill>
                <a:srgbClr val="0070C0"/>
              </a:solidFill>
              <a:latin typeface="Oswald" pitchFamily="2" charset="-52"/>
              <a:cs typeface="Arial" panose="020B0604020202020204" pitchFamily="34" charset="0"/>
            </a:endParaRPr>
          </a:p>
        </p:txBody>
      </p:sp>
      <p:pic>
        <p:nvPicPr>
          <p:cNvPr id="290" name="Рисунок 289"/>
          <p:cNvPicPr>
            <a:picLocks noChangeAspect="1"/>
          </p:cNvPicPr>
          <p:nvPr/>
        </p:nvPicPr>
        <p:blipFill>
          <a:blip r:embed="rId1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846" y="3248156"/>
            <a:ext cx="359190" cy="359190"/>
          </a:xfrm>
          <a:prstGeom prst="rect">
            <a:avLst/>
          </a:prstGeom>
        </p:spPr>
      </p:pic>
      <p:sp>
        <p:nvSpPr>
          <p:cNvPr id="291" name="TextBox 290"/>
          <p:cNvSpPr txBox="1"/>
          <p:nvPr/>
        </p:nvSpPr>
        <p:spPr>
          <a:xfrm>
            <a:off x="5595089" y="3221396"/>
            <a:ext cx="518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rgbClr val="00B050"/>
                </a:solidFill>
                <a:latin typeface="Oswald" pitchFamily="2" charset="-52"/>
                <a:cs typeface="Arial" panose="020B0604020202020204" pitchFamily="34" charset="0"/>
              </a:rPr>
              <a:t>11</a:t>
            </a:r>
            <a:endParaRPr lang="ru-RU" sz="2400" dirty="0">
              <a:solidFill>
                <a:srgbClr val="00B050"/>
              </a:solidFill>
              <a:latin typeface="Oswald" pitchFamily="2" charset="-52"/>
              <a:cs typeface="Arial" panose="020B0604020202020204" pitchFamily="34" charset="0"/>
            </a:endParaRPr>
          </a:p>
        </p:txBody>
      </p:sp>
      <p:sp>
        <p:nvSpPr>
          <p:cNvPr id="292" name="TextBox 291"/>
          <p:cNvSpPr txBox="1"/>
          <p:nvPr/>
        </p:nvSpPr>
        <p:spPr>
          <a:xfrm>
            <a:off x="5476964" y="972220"/>
            <a:ext cx="1564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Oswald" pitchFamily="2" charset="-52"/>
              </a:rPr>
              <a:t>НАПРАВЛЕНИЯ</a:t>
            </a:r>
            <a:endParaRPr lang="ru-RU" sz="1400" dirty="0">
              <a:solidFill>
                <a:srgbClr val="002060"/>
              </a:solidFill>
              <a:latin typeface="Oswald" pitchFamily="2" charset="-52"/>
            </a:endParaRPr>
          </a:p>
        </p:txBody>
      </p:sp>
      <p:sp>
        <p:nvSpPr>
          <p:cNvPr id="293" name="TextBox 292"/>
          <p:cNvSpPr txBox="1"/>
          <p:nvPr/>
        </p:nvSpPr>
        <p:spPr>
          <a:xfrm>
            <a:off x="692775" y="1658020"/>
            <a:ext cx="3471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Oswald" pitchFamily="2" charset="-52"/>
                <a:cs typeface="Arial" panose="020B0604020202020204" pitchFamily="34" charset="0"/>
              </a:rPr>
              <a:t>ФИНАНСИРОВАНИЕ, КОЛИЧЕСТВО ПРОЕКТОВ</a:t>
            </a:r>
            <a:endParaRPr lang="ru-RU" sz="1400" dirty="0">
              <a:solidFill>
                <a:srgbClr val="002060"/>
              </a:solidFill>
              <a:latin typeface="Oswald" pitchFamily="2" charset="-52"/>
              <a:cs typeface="Arial" panose="020B0604020202020204" pitchFamily="34" charset="0"/>
            </a:endParaRPr>
          </a:p>
        </p:txBody>
      </p:sp>
      <p:sp>
        <p:nvSpPr>
          <p:cNvPr id="294" name="TextBox 293"/>
          <p:cNvSpPr txBox="1"/>
          <p:nvPr/>
        </p:nvSpPr>
        <p:spPr>
          <a:xfrm>
            <a:off x="7857137" y="1658020"/>
            <a:ext cx="3894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Oswald" pitchFamily="2" charset="-52"/>
                <a:cs typeface="Arial" panose="020B0604020202020204" pitchFamily="34" charset="0"/>
              </a:rPr>
              <a:t>ФИНАНСИРОВАНИЕ, КОЛИЧЕСТВО МЕРОПРИЯТИЙ</a:t>
            </a:r>
            <a:endParaRPr lang="ru-RU" sz="1400" dirty="0">
              <a:solidFill>
                <a:srgbClr val="002060"/>
              </a:solidFill>
              <a:latin typeface="Oswald" pitchFamily="2" charset="-52"/>
              <a:cs typeface="Arial" panose="020B0604020202020204" pitchFamily="34" charset="0"/>
            </a:endParaRPr>
          </a:p>
        </p:txBody>
      </p:sp>
      <p:sp>
        <p:nvSpPr>
          <p:cNvPr id="295" name="TextBox 294"/>
          <p:cNvSpPr txBox="1"/>
          <p:nvPr/>
        </p:nvSpPr>
        <p:spPr>
          <a:xfrm>
            <a:off x="8026010" y="3103048"/>
            <a:ext cx="2987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Oswald" pitchFamily="2" charset="-52"/>
                <a:cs typeface="Arial" panose="020B0604020202020204" pitchFamily="34" charset="0"/>
              </a:rPr>
              <a:t>ПРАКТИКИ МЕРОПРИЯТИЙ</a:t>
            </a:r>
            <a:endParaRPr lang="ru-RU" sz="1400" dirty="0">
              <a:solidFill>
                <a:srgbClr val="002060"/>
              </a:solidFill>
              <a:latin typeface="Oswald" pitchFamily="2" charset="-52"/>
              <a:cs typeface="Arial" panose="020B0604020202020204" pitchFamily="34" charset="0"/>
            </a:endParaRPr>
          </a:p>
        </p:txBody>
      </p:sp>
      <p:pic>
        <p:nvPicPr>
          <p:cNvPr id="298" name="Рисунок 297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1" b="28889"/>
          <a:stretch/>
        </p:blipFill>
        <p:spPr>
          <a:xfrm>
            <a:off x="8116693" y="3511575"/>
            <a:ext cx="3078243" cy="25340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9" name="Рисунок 29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7828" y="0"/>
            <a:ext cx="340628" cy="63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04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333" b="14901"/>
          <a:stretch/>
        </p:blipFill>
        <p:spPr>
          <a:xfrm>
            <a:off x="7045528" y="1135891"/>
            <a:ext cx="3587547" cy="4814810"/>
          </a:xfrm>
          <a:prstGeom prst="rect">
            <a:avLst/>
          </a:prstGeom>
        </p:spPr>
      </p:pic>
      <p:sp>
        <p:nvSpPr>
          <p:cNvPr id="129" name="Прямоугольник 128"/>
          <p:cNvSpPr/>
          <p:nvPr/>
        </p:nvSpPr>
        <p:spPr>
          <a:xfrm>
            <a:off x="563504" y="3055568"/>
            <a:ext cx="4229620" cy="27572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>
                <a:latin typeface="Oswald" pitchFamily="2" charset="-52"/>
              </a:rPr>
              <a:t>ПРАВИТЕЛЬСТВО ПЕРМСКОГО КРАЯ </a:t>
            </a:r>
            <a:endParaRPr lang="ru-RU" dirty="0">
              <a:latin typeface="Oswald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>
                <a:latin typeface="Oswald" pitchFamily="2" charset="-52"/>
              </a:rPr>
              <a:t>О достижении </a:t>
            </a:r>
            <a:r>
              <a:rPr lang="ru-RU" dirty="0">
                <a:latin typeface="Oswald" pitchFamily="2" charset="-52"/>
              </a:rPr>
              <a:t>целевых показателей государственных программ Пермского края </a:t>
            </a:r>
            <a:br>
              <a:rPr lang="ru-RU" dirty="0">
                <a:latin typeface="Oswald" pitchFamily="2" charset="-52"/>
              </a:rPr>
            </a:br>
            <a:r>
              <a:rPr lang="ru-RU" dirty="0">
                <a:latin typeface="Oswald" pitchFamily="2" charset="-52"/>
              </a:rPr>
              <a:t>при исполнении бюджета Пермского края за 2022 год</a:t>
            </a:r>
          </a:p>
        </p:txBody>
      </p:sp>
      <p:pic>
        <p:nvPicPr>
          <p:cNvPr id="103" name="Рисунок 1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337" y="138224"/>
            <a:ext cx="340628" cy="638677"/>
          </a:xfrm>
          <a:prstGeom prst="rect">
            <a:avLst/>
          </a:prstGeom>
        </p:spPr>
      </p:pic>
      <p:sp>
        <p:nvSpPr>
          <p:cNvPr id="109" name="TextBox 108"/>
          <p:cNvSpPr txBox="1"/>
          <p:nvPr/>
        </p:nvSpPr>
        <p:spPr>
          <a:xfrm>
            <a:off x="1857737" y="4843033"/>
            <a:ext cx="961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89CF">
                    <a:lumMod val="75000"/>
                  </a:srgbClr>
                </a:solidFill>
                <a:latin typeface="Oswald" pitchFamily="2" charset="-52"/>
                <a:cs typeface="Arial" panose="020B0604020202020204" pitchFamily="34" charset="0"/>
              </a:rPr>
              <a:t>52</a:t>
            </a:r>
            <a:endParaRPr lang="ru-RU" sz="3600" dirty="0">
              <a:solidFill>
                <a:srgbClr val="0089CF">
                  <a:lumMod val="75000"/>
                </a:srgbClr>
              </a:solidFill>
              <a:latin typeface="Oswald" pitchFamily="2" charset="-52"/>
              <a:cs typeface="Arial" panose="020B0604020202020204" pitchFamily="34" charset="0"/>
            </a:endParaRPr>
          </a:p>
        </p:txBody>
      </p:sp>
      <p:pic>
        <p:nvPicPr>
          <p:cNvPr id="110" name="Рисунок 109"/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01" y="4719624"/>
            <a:ext cx="733654" cy="749005"/>
          </a:xfrm>
          <a:prstGeom prst="rect">
            <a:avLst/>
          </a:prstGeom>
        </p:spPr>
      </p:pic>
      <p:pic>
        <p:nvPicPr>
          <p:cNvPr id="111" name="Picture 2" descr="http://cdn.onlinewebfonts.com/svg/img_458382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503" y="4770989"/>
            <a:ext cx="713209" cy="56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Блок-схема: узел 117"/>
          <p:cNvSpPr/>
          <p:nvPr/>
        </p:nvSpPr>
        <p:spPr>
          <a:xfrm>
            <a:off x="7333198" y="1742492"/>
            <a:ext cx="216024" cy="216024"/>
          </a:xfrm>
          <a:prstGeom prst="flowChartConnector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26" name="Блок-схема: узел 125"/>
          <p:cNvSpPr/>
          <p:nvPr/>
        </p:nvSpPr>
        <p:spPr>
          <a:xfrm>
            <a:off x="7841183" y="2950557"/>
            <a:ext cx="216024" cy="216024"/>
          </a:xfrm>
          <a:prstGeom prst="flowChartConnector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cxnSp>
        <p:nvCxnSpPr>
          <p:cNvPr id="128" name="Прямая соединительная линия 127"/>
          <p:cNvCxnSpPr>
            <a:stCxn id="226" idx="1"/>
            <a:endCxn id="224" idx="3"/>
          </p:cNvCxnSpPr>
          <p:nvPr/>
        </p:nvCxnSpPr>
        <p:spPr>
          <a:xfrm flipH="1">
            <a:off x="6627589" y="3058649"/>
            <a:ext cx="1193836" cy="410114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Прямая соединительная линия 135"/>
          <p:cNvCxnSpPr>
            <a:stCxn id="231" idx="1"/>
          </p:cNvCxnSpPr>
          <p:nvPr/>
        </p:nvCxnSpPr>
        <p:spPr>
          <a:xfrm flipH="1">
            <a:off x="6586455" y="3380709"/>
            <a:ext cx="1852296" cy="1222353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Прямая соединительная линия 137"/>
          <p:cNvCxnSpPr>
            <a:stCxn id="237" idx="1"/>
            <a:endCxn id="238" idx="3"/>
          </p:cNvCxnSpPr>
          <p:nvPr/>
        </p:nvCxnSpPr>
        <p:spPr>
          <a:xfrm flipH="1" flipV="1">
            <a:off x="9796536" y="2266138"/>
            <a:ext cx="736350" cy="60290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Блок-схема: узел 178"/>
          <p:cNvSpPr/>
          <p:nvPr/>
        </p:nvSpPr>
        <p:spPr>
          <a:xfrm>
            <a:off x="9547497" y="2147416"/>
            <a:ext cx="216024" cy="216024"/>
          </a:xfrm>
          <a:prstGeom prst="flowChartConnector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cxnSp>
        <p:nvCxnSpPr>
          <p:cNvPr id="180" name="Прямая соединительная линия 179"/>
          <p:cNvCxnSpPr/>
          <p:nvPr/>
        </p:nvCxnSpPr>
        <p:spPr>
          <a:xfrm flipH="1" flipV="1">
            <a:off x="6309648" y="1370371"/>
            <a:ext cx="999844" cy="363179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Блок-схема: узел 180"/>
          <p:cNvSpPr/>
          <p:nvPr/>
        </p:nvSpPr>
        <p:spPr>
          <a:xfrm>
            <a:off x="9548731" y="1478565"/>
            <a:ext cx="216024" cy="216024"/>
          </a:xfrm>
          <a:prstGeom prst="flowChartConnector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82" name="Блок-схема: узел 181"/>
          <p:cNvSpPr/>
          <p:nvPr/>
        </p:nvSpPr>
        <p:spPr>
          <a:xfrm>
            <a:off x="8335450" y="2470256"/>
            <a:ext cx="216024" cy="216024"/>
          </a:xfrm>
          <a:prstGeom prst="flowChartConnector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cxnSp>
        <p:nvCxnSpPr>
          <p:cNvPr id="183" name="Прямая соединительная линия 182"/>
          <p:cNvCxnSpPr>
            <a:stCxn id="223" idx="1"/>
          </p:cNvCxnSpPr>
          <p:nvPr/>
        </p:nvCxnSpPr>
        <p:spPr>
          <a:xfrm flipH="1" flipV="1">
            <a:off x="6413251" y="2073723"/>
            <a:ext cx="1886182" cy="528043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TextBox 6" descr="область для текста"/>
          <p:cNvSpPr>
            <a:spLocks/>
          </p:cNvSpPr>
          <p:nvPr/>
        </p:nvSpPr>
        <p:spPr bwMode="auto">
          <a:xfrm>
            <a:off x="10283333" y="2971665"/>
            <a:ext cx="1508712" cy="2374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defRPr/>
            </a:pPr>
            <a:endParaRPr lang="ru-RU" sz="900" b="1" i="1" dirty="0">
              <a:solidFill>
                <a:srgbClr val="1C2D38"/>
              </a:solidFill>
              <a:ea typeface="Roboto"/>
              <a:cs typeface="Roboto"/>
            </a:endParaRPr>
          </a:p>
        </p:txBody>
      </p:sp>
      <p:sp>
        <p:nvSpPr>
          <p:cNvPr id="185" name="Блок-схема: узел 184"/>
          <p:cNvSpPr/>
          <p:nvPr/>
        </p:nvSpPr>
        <p:spPr>
          <a:xfrm>
            <a:off x="8471644" y="3266114"/>
            <a:ext cx="216024" cy="216024"/>
          </a:xfrm>
          <a:prstGeom prst="flowChartConnector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89" name="Блок-схема: узел 188"/>
          <p:cNvSpPr/>
          <p:nvPr/>
        </p:nvSpPr>
        <p:spPr>
          <a:xfrm>
            <a:off x="9561022" y="3509354"/>
            <a:ext cx="216024" cy="216024"/>
          </a:xfrm>
          <a:prstGeom prst="flowChartConnector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cxnSp>
        <p:nvCxnSpPr>
          <p:cNvPr id="190" name="Прямая соединительная линия 189"/>
          <p:cNvCxnSpPr>
            <a:stCxn id="242" idx="1"/>
            <a:endCxn id="189" idx="6"/>
          </p:cNvCxnSpPr>
          <p:nvPr/>
        </p:nvCxnSpPr>
        <p:spPr>
          <a:xfrm flipH="1" flipV="1">
            <a:off x="9777046" y="3617366"/>
            <a:ext cx="775023" cy="1057013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Прямоугольник 191"/>
          <p:cNvSpPr/>
          <p:nvPr/>
        </p:nvSpPr>
        <p:spPr>
          <a:xfrm>
            <a:off x="1793592" y="3305309"/>
            <a:ext cx="9000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0089CF">
                    <a:lumMod val="75000"/>
                  </a:srgbClr>
                </a:solidFill>
                <a:latin typeface="Oswald" pitchFamily="2" charset="-52"/>
              </a:rPr>
              <a:t>8</a:t>
            </a:r>
            <a:r>
              <a:rPr lang="ru-RU" sz="3600" dirty="0" smtClean="0">
                <a:solidFill>
                  <a:srgbClr val="1C2D38"/>
                </a:solidFill>
                <a:latin typeface="Oswald" pitchFamily="2" charset="-52"/>
              </a:rPr>
              <a:t> </a:t>
            </a:r>
            <a:endParaRPr lang="ru-RU" sz="3600" dirty="0">
              <a:solidFill>
                <a:srgbClr val="1C2D38"/>
              </a:solidFill>
              <a:latin typeface="Oswald" pitchFamily="2" charset="-52"/>
            </a:endParaRPr>
          </a:p>
        </p:txBody>
      </p:sp>
      <p:pic>
        <p:nvPicPr>
          <p:cNvPr id="193" name="Picture 10" descr="https://chelyabinsk.1cbit.ru/services/1s-otchetnost/img/img_449631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36" y="3253101"/>
            <a:ext cx="593719" cy="58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" name="TextBox 6" descr="область для текста"/>
          <p:cNvSpPr>
            <a:spLocks/>
          </p:cNvSpPr>
          <p:nvPr/>
        </p:nvSpPr>
        <p:spPr bwMode="auto">
          <a:xfrm>
            <a:off x="1570173" y="2379757"/>
            <a:ext cx="1188234" cy="4792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lnSpc>
                <a:spcPts val="1400"/>
              </a:lnSpc>
            </a:pPr>
            <a:r>
              <a:rPr lang="ru-RU" sz="3400" dirty="0" smtClean="0">
                <a:solidFill>
                  <a:srgbClr val="FF0000"/>
                </a:solidFill>
                <a:ea typeface="Roboto"/>
                <a:cs typeface="Roboto"/>
              </a:rPr>
              <a:t> </a:t>
            </a:r>
            <a:r>
              <a:rPr lang="ru-RU" sz="4000" dirty="0" smtClean="0">
                <a:solidFill>
                  <a:srgbClr val="FF0000"/>
                </a:solidFill>
                <a:latin typeface="Oswald" pitchFamily="2" charset="-52"/>
                <a:ea typeface="Roboto"/>
                <a:cs typeface="Roboto"/>
              </a:rPr>
              <a:t>54,5</a:t>
            </a:r>
            <a:endParaRPr lang="ru-RU" sz="4000" b="1" dirty="0">
              <a:solidFill>
                <a:srgbClr val="0089CF">
                  <a:lumMod val="75000"/>
                </a:srgbClr>
              </a:solidFill>
              <a:ea typeface="Roboto"/>
              <a:cs typeface="Roboto"/>
            </a:endParaRPr>
          </a:p>
        </p:txBody>
      </p:sp>
      <p:sp>
        <p:nvSpPr>
          <p:cNvPr id="195" name="Прямоугольник 194"/>
          <p:cNvSpPr/>
          <p:nvPr/>
        </p:nvSpPr>
        <p:spPr>
          <a:xfrm>
            <a:off x="3873055" y="3374126"/>
            <a:ext cx="6357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0089CF">
                    <a:lumMod val="75000"/>
                  </a:srgbClr>
                </a:solidFill>
                <a:latin typeface="Oswald" pitchFamily="2" charset="-52"/>
              </a:rPr>
              <a:t>13</a:t>
            </a:r>
            <a:r>
              <a:rPr lang="ru-RU" sz="3600" dirty="0" smtClean="0">
                <a:solidFill>
                  <a:srgbClr val="1C2D38"/>
                </a:solidFill>
                <a:latin typeface="Oswald" pitchFamily="2" charset="-52"/>
              </a:rPr>
              <a:t> </a:t>
            </a:r>
            <a:endParaRPr lang="ru-RU" sz="3600" dirty="0">
              <a:solidFill>
                <a:srgbClr val="1C2D38"/>
              </a:solidFill>
              <a:latin typeface="Oswald" pitchFamily="2" charset="-52"/>
            </a:endParaRPr>
          </a:p>
        </p:txBody>
      </p:sp>
      <p:pic>
        <p:nvPicPr>
          <p:cNvPr id="196" name="Рисунок 195"/>
          <p:cNvPicPr>
            <a:picLocks noChangeAspect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160" y="3246161"/>
            <a:ext cx="565349" cy="598666"/>
          </a:xfrm>
          <a:prstGeom prst="rect">
            <a:avLst/>
          </a:prstGeom>
        </p:spPr>
      </p:pic>
      <p:sp>
        <p:nvSpPr>
          <p:cNvPr id="203" name="TextBox 202"/>
          <p:cNvSpPr txBox="1"/>
          <p:nvPr/>
        </p:nvSpPr>
        <p:spPr>
          <a:xfrm>
            <a:off x="1486688" y="1610950"/>
            <a:ext cx="3468600" cy="287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2000" dirty="0">
                <a:solidFill>
                  <a:srgbClr val="1C2D38"/>
                </a:solidFill>
                <a:latin typeface="Oswald" pitchFamily="2" charset="-52"/>
                <a:cs typeface="Arial" panose="020B0604020202020204" pitchFamily="34" charset="0"/>
              </a:rPr>
              <a:t>Объем субсидии на </a:t>
            </a:r>
            <a:r>
              <a:rPr lang="ru-RU" sz="2000" dirty="0" smtClean="0">
                <a:solidFill>
                  <a:srgbClr val="1C2D38"/>
                </a:solidFill>
                <a:latin typeface="Oswald" pitchFamily="2" charset="-52"/>
                <a:cs typeface="Arial" panose="020B0604020202020204" pitchFamily="34" charset="0"/>
              </a:rPr>
              <a:t>2022 год</a:t>
            </a:r>
            <a:endParaRPr lang="ru-RU" sz="2000" dirty="0">
              <a:solidFill>
                <a:srgbClr val="1C2D38"/>
              </a:solidFill>
              <a:latin typeface="Oswald" pitchFamily="2" charset="-52"/>
              <a:cs typeface="Arial" panose="020B0604020202020204" pitchFamily="34" charset="0"/>
            </a:endParaRPr>
          </a:p>
        </p:txBody>
      </p:sp>
      <p:pic>
        <p:nvPicPr>
          <p:cNvPr id="204" name="Рисунок 203"/>
          <p:cNvPicPr>
            <a:picLocks noChangeAspect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81" y="1389967"/>
            <a:ext cx="505562" cy="460246"/>
          </a:xfrm>
          <a:prstGeom prst="rect">
            <a:avLst/>
          </a:prstGeom>
        </p:spPr>
      </p:pic>
      <p:sp>
        <p:nvSpPr>
          <p:cNvPr id="210" name="TextBox 209"/>
          <p:cNvSpPr txBox="1"/>
          <p:nvPr/>
        </p:nvSpPr>
        <p:spPr>
          <a:xfrm>
            <a:off x="2743985" y="3914283"/>
            <a:ext cx="2116209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dirty="0">
                <a:solidFill>
                  <a:srgbClr val="1C2D38"/>
                </a:solidFill>
                <a:latin typeface="Oswald" pitchFamily="2" charset="-52"/>
              </a:rPr>
              <a:t>населенных </a:t>
            </a:r>
            <a:br>
              <a:rPr lang="ru-RU" dirty="0">
                <a:solidFill>
                  <a:srgbClr val="1C2D38"/>
                </a:solidFill>
                <a:latin typeface="Oswald" pitchFamily="2" charset="-52"/>
              </a:rPr>
            </a:br>
            <a:r>
              <a:rPr lang="ru-RU" dirty="0">
                <a:solidFill>
                  <a:srgbClr val="1C2D38"/>
                </a:solidFill>
                <a:latin typeface="Oswald" pitchFamily="2" charset="-52"/>
              </a:rPr>
              <a:t>пунктов </a:t>
            </a:r>
            <a:endParaRPr lang="ru-RU" dirty="0">
              <a:solidFill>
                <a:srgbClr val="1C2D38"/>
              </a:solidFill>
              <a:latin typeface="Oswald Light" pitchFamily="2" charset="-52"/>
            </a:endParaRPr>
          </a:p>
        </p:txBody>
      </p:sp>
      <p:sp>
        <p:nvSpPr>
          <p:cNvPr id="211" name="TextBox 210"/>
          <p:cNvSpPr txBox="1"/>
          <p:nvPr/>
        </p:nvSpPr>
        <p:spPr>
          <a:xfrm>
            <a:off x="872518" y="3918500"/>
            <a:ext cx="2005074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dirty="0">
                <a:solidFill>
                  <a:srgbClr val="1C2D38"/>
                </a:solidFill>
                <a:latin typeface="Oswald" pitchFamily="2" charset="-52"/>
              </a:rPr>
              <a:t>муниципальных образований</a:t>
            </a:r>
            <a:endParaRPr lang="ru-RU" dirty="0">
              <a:solidFill>
                <a:srgbClr val="1C2D38"/>
              </a:solidFill>
              <a:latin typeface="Oswald Light" pitchFamily="2" charset="-52"/>
            </a:endParaRPr>
          </a:p>
        </p:txBody>
      </p:sp>
      <p:sp>
        <p:nvSpPr>
          <p:cNvPr id="212" name="TextBox 211"/>
          <p:cNvSpPr txBox="1"/>
          <p:nvPr/>
        </p:nvSpPr>
        <p:spPr>
          <a:xfrm>
            <a:off x="1192655" y="5465623"/>
            <a:ext cx="1371589" cy="280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dirty="0" smtClean="0">
                <a:solidFill>
                  <a:srgbClr val="1C2D38"/>
                </a:solidFill>
                <a:latin typeface="Oswald" pitchFamily="2" charset="-52"/>
              </a:rPr>
              <a:t>семьи</a:t>
            </a:r>
            <a:endParaRPr lang="ru-RU" dirty="0">
              <a:solidFill>
                <a:srgbClr val="1C2D38"/>
              </a:solidFill>
              <a:latin typeface="Oswald Light" pitchFamily="2" charset="-52"/>
            </a:endParaRPr>
          </a:p>
        </p:txBody>
      </p:sp>
      <p:sp>
        <p:nvSpPr>
          <p:cNvPr id="213" name="TextBox 212"/>
          <p:cNvSpPr txBox="1"/>
          <p:nvPr/>
        </p:nvSpPr>
        <p:spPr>
          <a:xfrm>
            <a:off x="3198009" y="5436100"/>
            <a:ext cx="1371589" cy="280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dirty="0" smtClean="0">
                <a:solidFill>
                  <a:srgbClr val="1C2D38"/>
                </a:solidFill>
                <a:latin typeface="Oswald" pitchFamily="2" charset="-52"/>
              </a:rPr>
              <a:t>человека</a:t>
            </a:r>
            <a:endParaRPr lang="ru-RU" dirty="0">
              <a:solidFill>
                <a:srgbClr val="1C2D38"/>
              </a:solidFill>
              <a:latin typeface="Oswald Light" pitchFamily="2" charset="-52"/>
            </a:endParaRPr>
          </a:p>
        </p:txBody>
      </p:sp>
      <p:sp>
        <p:nvSpPr>
          <p:cNvPr id="214" name="TextBox 213"/>
          <p:cNvSpPr txBox="1"/>
          <p:nvPr/>
        </p:nvSpPr>
        <p:spPr>
          <a:xfrm>
            <a:off x="2473870" y="2360902"/>
            <a:ext cx="1371589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2000" dirty="0" smtClean="0">
                <a:solidFill>
                  <a:srgbClr val="1C2D38"/>
                </a:solidFill>
                <a:latin typeface="Oswald" pitchFamily="2" charset="-52"/>
              </a:rPr>
              <a:t>млн </a:t>
            </a:r>
            <a:r>
              <a:rPr lang="ru-RU" sz="2000" dirty="0">
                <a:solidFill>
                  <a:srgbClr val="1C2D38"/>
                </a:solidFill>
                <a:latin typeface="Oswald" pitchFamily="2" charset="-52"/>
              </a:rPr>
              <a:t>руб</a:t>
            </a:r>
            <a:r>
              <a:rPr lang="ru-RU" sz="2000" dirty="0" smtClean="0">
                <a:solidFill>
                  <a:srgbClr val="1C2D38"/>
                </a:solidFill>
                <a:latin typeface="Oswald" pitchFamily="2" charset="-52"/>
              </a:rPr>
              <a:t>.</a:t>
            </a:r>
            <a:endParaRPr lang="ru-RU" sz="2000" dirty="0">
              <a:solidFill>
                <a:srgbClr val="1C2D38"/>
              </a:solidFill>
              <a:latin typeface="Oswald Light" pitchFamily="2" charset="-52"/>
            </a:endParaRPr>
          </a:p>
        </p:txBody>
      </p:sp>
      <p:sp>
        <p:nvSpPr>
          <p:cNvPr id="215" name="TextBox 214"/>
          <p:cNvSpPr txBox="1"/>
          <p:nvPr/>
        </p:nvSpPr>
        <p:spPr>
          <a:xfrm>
            <a:off x="5256000" y="1254193"/>
            <a:ext cx="1371589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400" dirty="0" err="1">
                <a:solidFill>
                  <a:srgbClr val="1C2D38"/>
                </a:solidFill>
                <a:latin typeface="Oswald" pitchFamily="2" charset="-52"/>
              </a:rPr>
              <a:t>Гайнский</a:t>
            </a:r>
            <a:r>
              <a:rPr lang="ru-RU" sz="1400" dirty="0">
                <a:solidFill>
                  <a:srgbClr val="1C2D38"/>
                </a:solidFill>
                <a:latin typeface="Oswald" pitchFamily="2" charset="-52"/>
              </a:rPr>
              <a:t> МО</a:t>
            </a:r>
            <a:endParaRPr lang="ru-RU" sz="1400" dirty="0">
              <a:solidFill>
                <a:srgbClr val="1C2D38"/>
              </a:solidFill>
              <a:latin typeface="Oswald Light" pitchFamily="2" charset="-52"/>
            </a:endParaRPr>
          </a:p>
        </p:txBody>
      </p:sp>
      <p:sp>
        <p:nvSpPr>
          <p:cNvPr id="216" name="TextBox 215"/>
          <p:cNvSpPr txBox="1"/>
          <p:nvPr/>
        </p:nvSpPr>
        <p:spPr>
          <a:xfrm>
            <a:off x="5256000" y="1431234"/>
            <a:ext cx="1124516" cy="25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ru-RU" sz="1100" dirty="0" smtClean="0">
                <a:solidFill>
                  <a:srgbClr val="1C2D38"/>
                </a:solidFill>
                <a:latin typeface="Oswald Light" pitchFamily="2" charset="-52"/>
                <a:cs typeface="Arial" panose="020B0604020202020204" pitchFamily="34" charset="0"/>
              </a:rPr>
              <a:t>д. Шипицыно</a:t>
            </a:r>
            <a:endParaRPr lang="ru-RU" sz="1100" dirty="0">
              <a:solidFill>
                <a:srgbClr val="F7931E">
                  <a:lumMod val="75000"/>
                </a:srgbClr>
              </a:solidFill>
              <a:latin typeface="Oswald Light" pitchFamily="2" charset="-52"/>
              <a:cs typeface="Arial" panose="020B0604020202020204" pitchFamily="34" charset="0"/>
            </a:endParaRPr>
          </a:p>
        </p:txBody>
      </p:sp>
      <p:sp>
        <p:nvSpPr>
          <p:cNvPr id="217" name="TextBox 216"/>
          <p:cNvSpPr txBox="1"/>
          <p:nvPr/>
        </p:nvSpPr>
        <p:spPr>
          <a:xfrm>
            <a:off x="5256000" y="2130534"/>
            <a:ext cx="1371589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400" dirty="0" err="1">
                <a:solidFill>
                  <a:srgbClr val="1C2D38"/>
                </a:solidFill>
                <a:latin typeface="Oswald" pitchFamily="2" charset="-52"/>
              </a:rPr>
              <a:t>Косинский</a:t>
            </a:r>
            <a:r>
              <a:rPr lang="ru-RU" sz="1400" dirty="0">
                <a:solidFill>
                  <a:srgbClr val="1C2D38"/>
                </a:solidFill>
                <a:latin typeface="Oswald" pitchFamily="2" charset="-52"/>
              </a:rPr>
              <a:t> МО</a:t>
            </a:r>
            <a:endParaRPr lang="ru-RU" sz="1400" dirty="0">
              <a:solidFill>
                <a:srgbClr val="1C2D38"/>
              </a:solidFill>
              <a:latin typeface="Oswald Light" pitchFamily="2" charset="-52"/>
            </a:endParaRPr>
          </a:p>
        </p:txBody>
      </p:sp>
      <p:sp>
        <p:nvSpPr>
          <p:cNvPr id="218" name="TextBox 217"/>
          <p:cNvSpPr txBox="1"/>
          <p:nvPr/>
        </p:nvSpPr>
        <p:spPr>
          <a:xfrm>
            <a:off x="5256000" y="2325343"/>
            <a:ext cx="1124516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ru-RU" sz="1100" dirty="0" smtClean="0">
                <a:solidFill>
                  <a:srgbClr val="1C2D38"/>
                </a:solidFill>
                <a:latin typeface="Oswald Light" pitchFamily="2" charset="-52"/>
                <a:cs typeface="Arial" panose="020B0604020202020204" pitchFamily="34" charset="0"/>
              </a:rPr>
              <a:t>д. </a:t>
            </a:r>
            <a:r>
              <a:rPr lang="ru-RU" sz="1100" dirty="0" err="1" smtClean="0">
                <a:solidFill>
                  <a:srgbClr val="1C2D38"/>
                </a:solidFill>
                <a:latin typeface="Oswald Light" pitchFamily="2" charset="-52"/>
                <a:cs typeface="Arial" panose="020B0604020202020204" pitchFamily="34" charset="0"/>
              </a:rPr>
              <a:t>Бараново</a:t>
            </a:r>
            <a:endParaRPr lang="ru-RU" sz="1100" dirty="0" smtClean="0">
              <a:solidFill>
                <a:srgbClr val="1C2D38"/>
              </a:solidFill>
              <a:latin typeface="Oswald Light" pitchFamily="2" charset="-52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</a:pPr>
            <a:r>
              <a:rPr lang="ru-RU" sz="1100" dirty="0" smtClean="0">
                <a:solidFill>
                  <a:srgbClr val="1C2D38"/>
                </a:solidFill>
                <a:latin typeface="Oswald Light" pitchFamily="2" charset="-52"/>
                <a:cs typeface="Arial" panose="020B0604020202020204" pitchFamily="34" charset="0"/>
              </a:rPr>
              <a:t>д. </a:t>
            </a:r>
            <a:r>
              <a:rPr lang="ru-RU" sz="1100" dirty="0" err="1" smtClean="0">
                <a:solidFill>
                  <a:srgbClr val="1C2D38"/>
                </a:solidFill>
                <a:latin typeface="Oswald Light" pitchFamily="2" charset="-52"/>
                <a:cs typeface="Arial" panose="020B0604020202020204" pitchFamily="34" charset="0"/>
              </a:rPr>
              <a:t>Лямпино</a:t>
            </a:r>
            <a:endParaRPr lang="ru-RU" sz="1100" dirty="0" smtClean="0">
              <a:solidFill>
                <a:srgbClr val="1C2D38"/>
              </a:solidFill>
              <a:latin typeface="Oswald Light" pitchFamily="2" charset="-52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</a:pPr>
            <a:r>
              <a:rPr lang="ru-RU" sz="1100" dirty="0" smtClean="0">
                <a:solidFill>
                  <a:srgbClr val="1C2D38"/>
                </a:solidFill>
                <a:latin typeface="Oswald Light" pitchFamily="2" charset="-52"/>
                <a:cs typeface="Arial" panose="020B0604020202020204" pitchFamily="34" charset="0"/>
              </a:rPr>
              <a:t>д. </a:t>
            </a:r>
            <a:r>
              <a:rPr lang="ru-RU" sz="1100" dirty="0" err="1" smtClean="0">
                <a:solidFill>
                  <a:srgbClr val="1C2D38"/>
                </a:solidFill>
                <a:latin typeface="Oswald Light" pitchFamily="2" charset="-52"/>
                <a:cs typeface="Arial" panose="020B0604020202020204" pitchFamily="34" charset="0"/>
              </a:rPr>
              <a:t>Киршино</a:t>
            </a:r>
            <a:endParaRPr lang="ru-RU" sz="1100" dirty="0">
              <a:solidFill>
                <a:srgbClr val="23C332">
                  <a:lumMod val="75000"/>
                </a:srgbClr>
              </a:solidFill>
              <a:latin typeface="Oswald Light" pitchFamily="2" charset="-52"/>
              <a:cs typeface="Arial" panose="020B0604020202020204" pitchFamily="34" charset="0"/>
            </a:endParaRPr>
          </a:p>
        </p:txBody>
      </p:sp>
      <p:sp>
        <p:nvSpPr>
          <p:cNvPr id="222" name="TextBox 221"/>
          <p:cNvSpPr txBox="1"/>
          <p:nvPr/>
        </p:nvSpPr>
        <p:spPr>
          <a:xfrm>
            <a:off x="7327323" y="1724848"/>
            <a:ext cx="2659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1C2D38"/>
                </a:solidFill>
                <a:latin typeface="Oswald Light" pitchFamily="2" charset="-52"/>
                <a:cs typeface="Arial" panose="020B0604020202020204" pitchFamily="34" charset="0"/>
              </a:rPr>
              <a:t>1</a:t>
            </a:r>
            <a:endParaRPr lang="ru-RU" sz="1100" dirty="0">
              <a:solidFill>
                <a:srgbClr val="1C2D38"/>
              </a:solidFill>
              <a:latin typeface="Oswald Light" pitchFamily="2" charset="-52"/>
              <a:cs typeface="Arial" panose="020B0604020202020204" pitchFamily="34" charset="0"/>
            </a:endParaRPr>
          </a:p>
        </p:txBody>
      </p:sp>
      <p:sp>
        <p:nvSpPr>
          <p:cNvPr id="223" name="TextBox 222"/>
          <p:cNvSpPr txBox="1"/>
          <p:nvPr/>
        </p:nvSpPr>
        <p:spPr>
          <a:xfrm>
            <a:off x="8299433" y="2470961"/>
            <a:ext cx="2659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1C2D38"/>
                </a:solidFill>
                <a:latin typeface="Oswald Light" pitchFamily="2" charset="-52"/>
                <a:cs typeface="Arial" panose="020B0604020202020204" pitchFamily="34" charset="0"/>
              </a:rPr>
              <a:t>3</a:t>
            </a:r>
            <a:endParaRPr lang="ru-RU" sz="1100" dirty="0">
              <a:solidFill>
                <a:srgbClr val="1C2D38"/>
              </a:solidFill>
              <a:latin typeface="Oswald Light" pitchFamily="2" charset="-52"/>
              <a:cs typeface="Arial" panose="020B0604020202020204" pitchFamily="34" charset="0"/>
            </a:endParaRPr>
          </a:p>
        </p:txBody>
      </p:sp>
      <p:sp>
        <p:nvSpPr>
          <p:cNvPr id="224" name="TextBox 223"/>
          <p:cNvSpPr txBox="1"/>
          <p:nvPr/>
        </p:nvSpPr>
        <p:spPr>
          <a:xfrm>
            <a:off x="5256000" y="3332828"/>
            <a:ext cx="1371589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400" dirty="0" err="1">
                <a:solidFill>
                  <a:srgbClr val="1C2D38"/>
                </a:solidFill>
                <a:latin typeface="Oswald" pitchFamily="2" charset="-52"/>
              </a:rPr>
              <a:t>Юрлинский</a:t>
            </a:r>
            <a:r>
              <a:rPr lang="ru-RU" sz="1400" dirty="0">
                <a:solidFill>
                  <a:srgbClr val="1C2D38"/>
                </a:solidFill>
                <a:latin typeface="Oswald" pitchFamily="2" charset="-52"/>
              </a:rPr>
              <a:t> МО</a:t>
            </a:r>
            <a:endParaRPr lang="ru-RU" sz="1400" dirty="0">
              <a:solidFill>
                <a:srgbClr val="1C2D38"/>
              </a:solidFill>
              <a:latin typeface="Oswald Light" pitchFamily="2" charset="-52"/>
            </a:endParaRPr>
          </a:p>
        </p:txBody>
      </p:sp>
      <p:sp>
        <p:nvSpPr>
          <p:cNvPr id="226" name="TextBox 225"/>
          <p:cNvSpPr txBox="1"/>
          <p:nvPr/>
        </p:nvSpPr>
        <p:spPr>
          <a:xfrm>
            <a:off x="7821425" y="2927844"/>
            <a:ext cx="2659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1C2D38"/>
                </a:solidFill>
                <a:latin typeface="Oswald Light" pitchFamily="2" charset="-52"/>
                <a:cs typeface="Arial" panose="020B0604020202020204" pitchFamily="34" charset="0"/>
              </a:rPr>
              <a:t>2</a:t>
            </a:r>
            <a:endParaRPr lang="ru-RU" sz="1100" dirty="0">
              <a:solidFill>
                <a:srgbClr val="1C2D38"/>
              </a:solidFill>
              <a:latin typeface="Oswald Light" pitchFamily="2" charset="-52"/>
              <a:cs typeface="Arial" panose="020B0604020202020204" pitchFamily="34" charset="0"/>
            </a:endParaRPr>
          </a:p>
        </p:txBody>
      </p:sp>
      <p:sp>
        <p:nvSpPr>
          <p:cNvPr id="227" name="TextBox 226"/>
          <p:cNvSpPr txBox="1"/>
          <p:nvPr/>
        </p:nvSpPr>
        <p:spPr>
          <a:xfrm>
            <a:off x="5256000" y="3525882"/>
            <a:ext cx="1124516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ru-RU" sz="1100" dirty="0">
                <a:solidFill>
                  <a:srgbClr val="1C2D38"/>
                </a:solidFill>
                <a:latin typeface="Oswald Light" pitchFamily="2" charset="-52"/>
                <a:cs typeface="Arial" panose="020B0604020202020204" pitchFamily="34" charset="0"/>
              </a:rPr>
              <a:t>п. </a:t>
            </a:r>
            <a:r>
              <a:rPr lang="ru-RU" sz="1100" dirty="0" err="1" smtClean="0">
                <a:solidFill>
                  <a:srgbClr val="1C2D38"/>
                </a:solidFill>
                <a:latin typeface="Oswald Light" pitchFamily="2" charset="-52"/>
                <a:cs typeface="Arial" panose="020B0604020202020204" pitchFamily="34" charset="0"/>
              </a:rPr>
              <a:t>Чус</a:t>
            </a:r>
            <a:endParaRPr lang="ru-RU" sz="1100" dirty="0" smtClean="0">
              <a:solidFill>
                <a:srgbClr val="1C2D38"/>
              </a:solidFill>
              <a:latin typeface="Oswald Light" pitchFamily="2" charset="-52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</a:pPr>
            <a:r>
              <a:rPr lang="ru-RU" sz="1100" dirty="0" smtClean="0">
                <a:solidFill>
                  <a:srgbClr val="1C2D38"/>
                </a:solidFill>
                <a:latin typeface="Oswald Light" pitchFamily="2" charset="-52"/>
                <a:cs typeface="Arial" panose="020B0604020202020204" pitchFamily="34" charset="0"/>
              </a:rPr>
              <a:t>п. Галечник</a:t>
            </a:r>
            <a:endParaRPr lang="ru-RU" sz="1100" dirty="0">
              <a:solidFill>
                <a:srgbClr val="1C2D38"/>
              </a:solidFill>
              <a:latin typeface="Oswald Light" pitchFamily="2" charset="-52"/>
              <a:cs typeface="Arial" panose="020B0604020202020204" pitchFamily="34" charset="0"/>
            </a:endParaRPr>
          </a:p>
        </p:txBody>
      </p:sp>
      <p:sp>
        <p:nvSpPr>
          <p:cNvPr id="230" name="TextBox 229"/>
          <p:cNvSpPr txBox="1"/>
          <p:nvPr/>
        </p:nvSpPr>
        <p:spPr>
          <a:xfrm>
            <a:off x="5256000" y="4592599"/>
            <a:ext cx="1371589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400" dirty="0" err="1" smtClean="0">
                <a:solidFill>
                  <a:srgbClr val="1C2D38"/>
                </a:solidFill>
                <a:latin typeface="Oswald" pitchFamily="2" charset="-52"/>
              </a:rPr>
              <a:t>Юсьвинский</a:t>
            </a:r>
            <a:r>
              <a:rPr lang="ru-RU" sz="1400" dirty="0" smtClean="0">
                <a:solidFill>
                  <a:srgbClr val="1C2D38"/>
                </a:solidFill>
                <a:latin typeface="Oswald" pitchFamily="2" charset="-52"/>
              </a:rPr>
              <a:t> МО</a:t>
            </a:r>
            <a:endParaRPr lang="ru-RU" sz="1400" dirty="0">
              <a:solidFill>
                <a:srgbClr val="1C2D38"/>
              </a:solidFill>
              <a:latin typeface="Oswald Light" pitchFamily="2" charset="-52"/>
            </a:endParaRPr>
          </a:p>
        </p:txBody>
      </p:sp>
      <p:sp>
        <p:nvSpPr>
          <p:cNvPr id="231" name="TextBox 230"/>
          <p:cNvSpPr txBox="1"/>
          <p:nvPr/>
        </p:nvSpPr>
        <p:spPr>
          <a:xfrm>
            <a:off x="8438751" y="3249904"/>
            <a:ext cx="2659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1C2D38"/>
                </a:solidFill>
                <a:latin typeface="Oswald Light" pitchFamily="2" charset="-52"/>
                <a:cs typeface="Arial" panose="020B0604020202020204" pitchFamily="34" charset="0"/>
              </a:rPr>
              <a:t>1</a:t>
            </a:r>
            <a:endParaRPr lang="ru-RU" sz="1100" dirty="0">
              <a:solidFill>
                <a:srgbClr val="1C2D38"/>
              </a:solidFill>
              <a:latin typeface="Oswald Light" pitchFamily="2" charset="-52"/>
              <a:cs typeface="Arial" panose="020B0604020202020204" pitchFamily="34" charset="0"/>
            </a:endParaRPr>
          </a:p>
        </p:txBody>
      </p:sp>
      <p:sp>
        <p:nvSpPr>
          <p:cNvPr id="233" name="TextBox 232"/>
          <p:cNvSpPr txBox="1"/>
          <p:nvPr/>
        </p:nvSpPr>
        <p:spPr>
          <a:xfrm>
            <a:off x="5256000" y="4776397"/>
            <a:ext cx="1124516" cy="25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ru-RU" sz="1100" dirty="0">
                <a:solidFill>
                  <a:srgbClr val="1C2D38"/>
                </a:solidFill>
                <a:latin typeface="Oswald Light" pitchFamily="2" charset="-52"/>
                <a:cs typeface="Arial" panose="020B0604020202020204" pitchFamily="34" charset="0"/>
              </a:rPr>
              <a:t>д.  </a:t>
            </a:r>
            <a:r>
              <a:rPr lang="ru-RU" sz="1100" dirty="0" err="1" smtClean="0">
                <a:solidFill>
                  <a:srgbClr val="1C2D38"/>
                </a:solidFill>
                <a:latin typeface="Oswald Light" pitchFamily="2" charset="-52"/>
                <a:cs typeface="Arial" panose="020B0604020202020204" pitchFamily="34" charset="0"/>
              </a:rPr>
              <a:t>Жганево</a:t>
            </a:r>
            <a:endParaRPr lang="ru-RU" sz="1100" dirty="0">
              <a:solidFill>
                <a:srgbClr val="1C2D38"/>
              </a:solidFill>
              <a:latin typeface="Oswald Light" pitchFamily="2" charset="-52"/>
              <a:cs typeface="Arial" panose="020B0604020202020204" pitchFamily="34" charset="0"/>
            </a:endParaRPr>
          </a:p>
        </p:txBody>
      </p:sp>
      <p:sp>
        <p:nvSpPr>
          <p:cNvPr id="237" name="TextBox 236"/>
          <p:cNvSpPr txBox="1"/>
          <p:nvPr/>
        </p:nvSpPr>
        <p:spPr>
          <a:xfrm>
            <a:off x="10532886" y="2733104"/>
            <a:ext cx="1719240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400" dirty="0" err="1">
                <a:solidFill>
                  <a:srgbClr val="1C2D38"/>
                </a:solidFill>
                <a:latin typeface="Oswald" pitchFamily="2" charset="-52"/>
              </a:rPr>
              <a:t>Красновишерский</a:t>
            </a:r>
            <a:r>
              <a:rPr lang="ru-RU" sz="1400" dirty="0">
                <a:solidFill>
                  <a:srgbClr val="1C2D38"/>
                </a:solidFill>
                <a:latin typeface="Oswald" pitchFamily="2" charset="-52"/>
              </a:rPr>
              <a:t> ГО</a:t>
            </a:r>
            <a:endParaRPr lang="ru-RU" sz="1400" dirty="0">
              <a:solidFill>
                <a:srgbClr val="1C2D38"/>
              </a:solidFill>
              <a:latin typeface="Oswald Light" pitchFamily="2" charset="-52"/>
            </a:endParaRPr>
          </a:p>
        </p:txBody>
      </p:sp>
      <p:sp>
        <p:nvSpPr>
          <p:cNvPr id="238" name="TextBox 237"/>
          <p:cNvSpPr txBox="1"/>
          <p:nvPr/>
        </p:nvSpPr>
        <p:spPr>
          <a:xfrm>
            <a:off x="9530567" y="2135333"/>
            <a:ext cx="2659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1C2D38"/>
                </a:solidFill>
                <a:latin typeface="Oswald Light" pitchFamily="2" charset="-5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9" name="TextBox 238"/>
          <p:cNvSpPr txBox="1"/>
          <p:nvPr/>
        </p:nvSpPr>
        <p:spPr>
          <a:xfrm>
            <a:off x="10545586" y="2936371"/>
            <a:ext cx="1124516" cy="25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ru-RU" sz="1100" dirty="0">
                <a:solidFill>
                  <a:srgbClr val="1C2D38"/>
                </a:solidFill>
                <a:latin typeface="Oswald Light" pitchFamily="2" charset="-52"/>
                <a:cs typeface="Arial" panose="020B0604020202020204" pitchFamily="34" charset="0"/>
              </a:rPr>
              <a:t>п. </a:t>
            </a:r>
            <a:r>
              <a:rPr lang="ru-RU" sz="1100" dirty="0" smtClean="0">
                <a:solidFill>
                  <a:srgbClr val="1C2D38"/>
                </a:solidFill>
                <a:latin typeface="Oswald Light" pitchFamily="2" charset="-52"/>
                <a:cs typeface="Arial" panose="020B0604020202020204" pitchFamily="34" charset="0"/>
              </a:rPr>
              <a:t>Волынка</a:t>
            </a:r>
            <a:endParaRPr lang="ru-RU" sz="1100" dirty="0">
              <a:solidFill>
                <a:srgbClr val="1C2D38"/>
              </a:solidFill>
              <a:latin typeface="Oswald Light" pitchFamily="2" charset="-52"/>
              <a:cs typeface="Arial" panose="020B0604020202020204" pitchFamily="34" charset="0"/>
            </a:endParaRPr>
          </a:p>
        </p:txBody>
      </p:sp>
      <p:sp>
        <p:nvSpPr>
          <p:cNvPr id="242" name="TextBox 241"/>
          <p:cNvSpPr txBox="1"/>
          <p:nvPr/>
        </p:nvSpPr>
        <p:spPr>
          <a:xfrm>
            <a:off x="10552069" y="4538444"/>
            <a:ext cx="1628270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400" dirty="0" err="1">
                <a:solidFill>
                  <a:srgbClr val="1C2D38"/>
                </a:solidFill>
                <a:latin typeface="Oswald" pitchFamily="2" charset="-52"/>
              </a:rPr>
              <a:t>Губахинский</a:t>
            </a:r>
            <a:r>
              <a:rPr lang="ru-RU" sz="1400" dirty="0">
                <a:solidFill>
                  <a:srgbClr val="1C2D38"/>
                </a:solidFill>
                <a:latin typeface="Oswald" pitchFamily="2" charset="-52"/>
              </a:rPr>
              <a:t> МО</a:t>
            </a:r>
            <a:endParaRPr lang="ru-RU" sz="1400" dirty="0">
              <a:solidFill>
                <a:srgbClr val="1C2D38"/>
              </a:solidFill>
              <a:latin typeface="Oswald Light" pitchFamily="2" charset="-52"/>
            </a:endParaRPr>
          </a:p>
        </p:txBody>
      </p:sp>
      <p:sp>
        <p:nvSpPr>
          <p:cNvPr id="243" name="TextBox 242"/>
          <p:cNvSpPr txBox="1"/>
          <p:nvPr/>
        </p:nvSpPr>
        <p:spPr>
          <a:xfrm>
            <a:off x="10564769" y="4740759"/>
            <a:ext cx="1328476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ru-RU" sz="1100" dirty="0" smtClean="0">
                <a:latin typeface="Oswald Light" pitchFamily="2" charset="-52"/>
                <a:cs typeface="Arial" panose="020B0604020202020204" pitchFamily="34" charset="0"/>
              </a:rPr>
              <a:t>п. </a:t>
            </a:r>
            <a:r>
              <a:rPr lang="ru-RU" sz="1100" dirty="0" err="1" smtClean="0">
                <a:latin typeface="Oswald Light" pitchFamily="2" charset="-52"/>
                <a:cs typeface="Arial" panose="020B0604020202020204" pitchFamily="34" charset="0"/>
              </a:rPr>
              <a:t>Безгодово</a:t>
            </a:r>
            <a:endParaRPr lang="ru-RU" sz="1100" dirty="0" smtClean="0">
              <a:latin typeface="Oswald Light" pitchFamily="2" charset="-52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</a:pPr>
            <a:r>
              <a:rPr lang="ru-RU" sz="1100" dirty="0" err="1" smtClean="0">
                <a:latin typeface="Oswald Light" pitchFamily="2" charset="-52"/>
                <a:cs typeface="Arial" panose="020B0604020202020204" pitchFamily="34" charset="0"/>
              </a:rPr>
              <a:t>р.п</a:t>
            </a:r>
            <a:r>
              <a:rPr lang="ru-RU" sz="1100" dirty="0" smtClean="0">
                <a:latin typeface="Oswald Light" pitchFamily="2" charset="-52"/>
                <a:cs typeface="Arial" panose="020B0604020202020204" pitchFamily="34" charset="0"/>
              </a:rPr>
              <a:t>. Углеуральский</a:t>
            </a:r>
          </a:p>
          <a:p>
            <a:pPr>
              <a:lnSpc>
                <a:spcPts val="1300"/>
              </a:lnSpc>
            </a:pPr>
            <a:r>
              <a:rPr lang="ru-RU" sz="1100" dirty="0" err="1" smtClean="0">
                <a:latin typeface="Oswald Light" pitchFamily="2" charset="-52"/>
                <a:cs typeface="Arial" panose="020B0604020202020204" pitchFamily="34" charset="0"/>
              </a:rPr>
              <a:t>мкр</a:t>
            </a:r>
            <a:r>
              <a:rPr lang="ru-RU" sz="1100" dirty="0" smtClean="0">
                <a:latin typeface="Oswald Light" pitchFamily="2" charset="-52"/>
                <a:cs typeface="Arial" panose="020B0604020202020204" pitchFamily="34" charset="0"/>
              </a:rPr>
              <a:t> Юго-Западный</a:t>
            </a:r>
            <a:br>
              <a:rPr lang="ru-RU" sz="1100" dirty="0" smtClean="0">
                <a:latin typeface="Oswald Light" pitchFamily="2" charset="-52"/>
                <a:cs typeface="Arial" panose="020B0604020202020204" pitchFamily="34" charset="0"/>
              </a:rPr>
            </a:br>
            <a:r>
              <a:rPr lang="ru-RU" sz="1100" dirty="0" smtClean="0">
                <a:latin typeface="Oswald Light" pitchFamily="2" charset="-52"/>
                <a:cs typeface="Arial" panose="020B0604020202020204" pitchFamily="34" charset="0"/>
              </a:rPr>
              <a:t>(г. </a:t>
            </a:r>
            <a:r>
              <a:rPr lang="ru-RU" sz="1100" dirty="0" err="1" smtClean="0">
                <a:latin typeface="Oswald Light" pitchFamily="2" charset="-52"/>
                <a:cs typeface="Arial" panose="020B0604020202020204" pitchFamily="34" charset="0"/>
              </a:rPr>
              <a:t>Гремячка</a:t>
            </a:r>
            <a:r>
              <a:rPr lang="ru-RU" sz="1100" dirty="0" smtClean="0">
                <a:latin typeface="Oswald Light" pitchFamily="2" charset="-52"/>
                <a:cs typeface="Arial" panose="020B0604020202020204" pitchFamily="34" charset="0"/>
              </a:rPr>
              <a:t>)</a:t>
            </a:r>
            <a:endParaRPr lang="ru-RU" sz="1100" dirty="0">
              <a:latin typeface="Oswald Light" pitchFamily="2" charset="-52"/>
              <a:cs typeface="Arial" panose="020B0604020202020204" pitchFamily="34" charset="0"/>
            </a:endParaRPr>
          </a:p>
        </p:txBody>
      </p:sp>
      <p:sp>
        <p:nvSpPr>
          <p:cNvPr id="244" name="TextBox 243"/>
          <p:cNvSpPr txBox="1"/>
          <p:nvPr/>
        </p:nvSpPr>
        <p:spPr>
          <a:xfrm>
            <a:off x="9543525" y="3499261"/>
            <a:ext cx="2659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1C2D38"/>
                </a:solidFill>
                <a:latin typeface="Oswald Light" pitchFamily="2" charset="-52"/>
                <a:cs typeface="Arial" panose="020B0604020202020204" pitchFamily="34" charset="0"/>
              </a:rPr>
              <a:t>3</a:t>
            </a:r>
            <a:endParaRPr lang="ru-RU" sz="1100" dirty="0">
              <a:solidFill>
                <a:srgbClr val="1C2D38"/>
              </a:solidFill>
              <a:latin typeface="Oswald Light" pitchFamily="2" charset="-52"/>
              <a:cs typeface="Arial" panose="020B0604020202020204" pitchFamily="34" charset="0"/>
            </a:endParaRPr>
          </a:p>
        </p:txBody>
      </p:sp>
      <p:cxnSp>
        <p:nvCxnSpPr>
          <p:cNvPr id="104" name="Прямая соединительная линия 103"/>
          <p:cNvCxnSpPr/>
          <p:nvPr/>
        </p:nvCxnSpPr>
        <p:spPr>
          <a:xfrm>
            <a:off x="852172" y="808985"/>
            <a:ext cx="10914953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Текст 2">
            <a:extLst>
              <a:ext uri="{FF2B5EF4-FFF2-40B4-BE49-F238E27FC236}">
                <a16:creationId xmlns="" xmlns:a16="http://schemas.microsoft.com/office/drawing/2014/main" id="{C6945617-9F61-4A56-AA08-6469C210B3EC}"/>
              </a:ext>
            </a:extLst>
          </p:cNvPr>
          <p:cNvSpPr txBox="1">
            <a:spLocks/>
          </p:cNvSpPr>
          <p:nvPr/>
        </p:nvSpPr>
        <p:spPr>
          <a:xfrm>
            <a:off x="824462" y="251785"/>
            <a:ext cx="12105475" cy="563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500"/>
              </a:lnSpc>
            </a:pPr>
            <a:r>
              <a:rPr lang="ru-RU" sz="2800" dirty="0" smtClean="0">
                <a:solidFill>
                  <a:srgbClr val="0070C0"/>
                </a:solidFill>
                <a:latin typeface="Oswald" pitchFamily="2" charset="-52"/>
              </a:rPr>
              <a:t>Переселение жителей из отдельных населенных </a:t>
            </a:r>
            <a:r>
              <a:rPr lang="ru-RU" sz="2800" dirty="0">
                <a:solidFill>
                  <a:srgbClr val="0070C0"/>
                </a:solidFill>
                <a:latin typeface="Oswald" pitchFamily="2" charset="-52"/>
              </a:rPr>
              <a:t>пунктов 2022 </a:t>
            </a:r>
            <a:r>
              <a:rPr lang="ru-RU" sz="2800" dirty="0" smtClean="0">
                <a:solidFill>
                  <a:srgbClr val="0070C0"/>
                </a:solidFill>
                <a:latin typeface="Oswald" pitchFamily="2" charset="-52"/>
              </a:rPr>
              <a:t>год</a:t>
            </a:r>
            <a:r>
              <a:rPr lang="ru-RU" sz="2800" dirty="0" smtClean="0">
                <a:solidFill>
                  <a:srgbClr val="00529C"/>
                </a:solidFill>
                <a:latin typeface="Oswald" pitchFamily="2" charset="-52"/>
              </a:rPr>
              <a:t>у</a:t>
            </a:r>
            <a:endParaRPr lang="ru-RU" sz="2800" dirty="0">
              <a:solidFill>
                <a:srgbClr val="00529C"/>
              </a:solidFill>
              <a:latin typeface="Oswald" pitchFamily="2" charset="-52"/>
            </a:endParaRPr>
          </a:p>
        </p:txBody>
      </p:sp>
      <p:cxnSp>
        <p:nvCxnSpPr>
          <p:cNvPr id="106" name="Прямая соединительная линия 105"/>
          <p:cNvCxnSpPr>
            <a:stCxn id="108" idx="1"/>
            <a:endCxn id="112" idx="3"/>
          </p:cNvCxnSpPr>
          <p:nvPr/>
        </p:nvCxnSpPr>
        <p:spPr>
          <a:xfrm flipH="1">
            <a:off x="9786308" y="1337916"/>
            <a:ext cx="763339" cy="25593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10549647" y="1201981"/>
            <a:ext cx="1719240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400" dirty="0" smtClean="0">
                <a:solidFill>
                  <a:srgbClr val="1C2D38"/>
                </a:solidFill>
                <a:latin typeface="Oswald" pitchFamily="2" charset="-52"/>
              </a:rPr>
              <a:t>Чердынский </a:t>
            </a:r>
            <a:r>
              <a:rPr lang="ru-RU" sz="1400" dirty="0">
                <a:solidFill>
                  <a:srgbClr val="1C2D38"/>
                </a:solidFill>
                <a:latin typeface="Oswald" pitchFamily="2" charset="-52"/>
              </a:rPr>
              <a:t>ГО</a:t>
            </a:r>
            <a:endParaRPr lang="ru-RU" sz="1400" dirty="0">
              <a:solidFill>
                <a:srgbClr val="1C2D38"/>
              </a:solidFill>
              <a:latin typeface="Oswald Light" pitchFamily="2" charset="-52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9520339" y="1463047"/>
            <a:ext cx="2659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1C2D38"/>
                </a:solidFill>
                <a:latin typeface="Oswald Light" pitchFamily="2" charset="-5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10549647" y="1405248"/>
            <a:ext cx="1124516" cy="25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ru-RU" sz="1100" dirty="0" smtClean="0">
                <a:solidFill>
                  <a:srgbClr val="1C2D38"/>
                </a:solidFill>
                <a:latin typeface="Oswald Light" pitchFamily="2" charset="-52"/>
                <a:cs typeface="Arial" panose="020B0604020202020204" pitchFamily="34" charset="0"/>
              </a:rPr>
              <a:t>д. </a:t>
            </a:r>
            <a:r>
              <a:rPr lang="ru-RU" sz="1100" dirty="0" err="1" smtClean="0">
                <a:solidFill>
                  <a:srgbClr val="1C2D38"/>
                </a:solidFill>
                <a:latin typeface="Oswald Light" pitchFamily="2" charset="-52"/>
                <a:cs typeface="Arial" panose="020B0604020202020204" pitchFamily="34" charset="0"/>
              </a:rPr>
              <a:t>Печинки</a:t>
            </a:r>
            <a:endParaRPr lang="ru-RU" sz="1100" dirty="0">
              <a:solidFill>
                <a:srgbClr val="1C2D38"/>
              </a:solidFill>
              <a:latin typeface="Oswald Light" pitchFamily="2" charset="-52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0552069" y="3697556"/>
            <a:ext cx="1628270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400" dirty="0" err="1" smtClean="0">
                <a:solidFill>
                  <a:srgbClr val="1C2D38"/>
                </a:solidFill>
                <a:latin typeface="Oswald" pitchFamily="2" charset="-52"/>
              </a:rPr>
              <a:t>Кизеловский</a:t>
            </a:r>
            <a:r>
              <a:rPr lang="ru-RU" sz="1400" dirty="0" smtClean="0">
                <a:solidFill>
                  <a:srgbClr val="1C2D38"/>
                </a:solidFill>
                <a:latin typeface="Oswald" pitchFamily="2" charset="-52"/>
              </a:rPr>
              <a:t> ГО</a:t>
            </a:r>
            <a:endParaRPr lang="ru-RU" sz="1400" dirty="0">
              <a:solidFill>
                <a:srgbClr val="1C2D38"/>
              </a:solidFill>
              <a:latin typeface="Oswald Light" pitchFamily="2" charset="-52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564769" y="3899871"/>
            <a:ext cx="1453718" cy="25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ru-RU" sz="1100" dirty="0" err="1" smtClean="0">
                <a:latin typeface="Oswald Light" pitchFamily="2" charset="-52"/>
                <a:cs typeface="Arial" panose="020B0604020202020204" pitchFamily="34" charset="0"/>
              </a:rPr>
              <a:t>мкр</a:t>
            </a:r>
            <a:r>
              <a:rPr lang="ru-RU" sz="1100" dirty="0" smtClean="0">
                <a:latin typeface="Oswald Light" pitchFamily="2" charset="-52"/>
                <a:cs typeface="Arial" panose="020B0604020202020204" pitchFamily="34" charset="0"/>
              </a:rPr>
              <a:t> Шахты им. Ленина</a:t>
            </a:r>
            <a:endParaRPr lang="ru-RU" sz="1100" dirty="0">
              <a:latin typeface="Oswald Light" pitchFamily="2" charset="-52"/>
              <a:cs typeface="Arial" panose="020B0604020202020204" pitchFamily="34" charset="0"/>
            </a:endParaRPr>
          </a:p>
        </p:txBody>
      </p:sp>
      <p:sp>
        <p:nvSpPr>
          <p:cNvPr id="67" name="Блок-схема: узел 66"/>
          <p:cNvSpPr/>
          <p:nvPr/>
        </p:nvSpPr>
        <p:spPr>
          <a:xfrm>
            <a:off x="9560671" y="3257017"/>
            <a:ext cx="216024" cy="216024"/>
          </a:xfrm>
          <a:prstGeom prst="flowChartConnector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9543174" y="3246924"/>
            <a:ext cx="2659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1C2D38"/>
                </a:solidFill>
                <a:latin typeface="Oswald Light" pitchFamily="2" charset="-52"/>
                <a:cs typeface="Arial" panose="020B0604020202020204" pitchFamily="34" charset="0"/>
              </a:rPr>
              <a:t>1</a:t>
            </a:r>
            <a:endParaRPr lang="ru-RU" sz="1100" dirty="0">
              <a:solidFill>
                <a:srgbClr val="1C2D38"/>
              </a:solidFill>
              <a:latin typeface="Oswald Light" pitchFamily="2" charset="-52"/>
              <a:cs typeface="Arial" panose="020B0604020202020204" pitchFamily="34" charset="0"/>
            </a:endParaRPr>
          </a:p>
        </p:txBody>
      </p:sp>
      <p:cxnSp>
        <p:nvCxnSpPr>
          <p:cNvPr id="69" name="Прямая соединительная линия 68"/>
          <p:cNvCxnSpPr>
            <a:stCxn id="61" idx="1"/>
            <a:endCxn id="68" idx="3"/>
          </p:cNvCxnSpPr>
          <p:nvPr/>
        </p:nvCxnSpPr>
        <p:spPr>
          <a:xfrm flipH="1" flipV="1">
            <a:off x="9809143" y="3377729"/>
            <a:ext cx="742926" cy="455762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Прямоугольник 64"/>
          <p:cNvSpPr/>
          <p:nvPr/>
        </p:nvSpPr>
        <p:spPr>
          <a:xfrm>
            <a:off x="3857417" y="4801329"/>
            <a:ext cx="6357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0089CF">
                    <a:lumMod val="75000"/>
                  </a:srgbClr>
                </a:solidFill>
                <a:latin typeface="Oswald" pitchFamily="2" charset="-52"/>
              </a:rPr>
              <a:t>94</a:t>
            </a:r>
            <a:r>
              <a:rPr lang="ru-RU" sz="3600" dirty="0" smtClean="0">
                <a:solidFill>
                  <a:srgbClr val="1C2D38"/>
                </a:solidFill>
                <a:latin typeface="Oswald" pitchFamily="2" charset="-52"/>
              </a:rPr>
              <a:t> </a:t>
            </a:r>
            <a:endParaRPr lang="ru-RU" sz="3600" dirty="0">
              <a:solidFill>
                <a:srgbClr val="1C2D38"/>
              </a:solidFill>
              <a:latin typeface="Oswald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0331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>
            <a:extLst>
              <a:ext uri="{FF2B5EF4-FFF2-40B4-BE49-F238E27FC236}">
                <a16:creationId xmlns:a16="http://schemas.microsoft.com/office/drawing/2014/main" xmlns="" id="{C6945617-9F61-4A56-AA08-6469C210B3EC}"/>
              </a:ext>
            </a:extLst>
          </p:cNvPr>
          <p:cNvSpPr txBox="1">
            <a:spLocks/>
          </p:cNvSpPr>
          <p:nvPr/>
        </p:nvSpPr>
        <p:spPr>
          <a:xfrm>
            <a:off x="594266" y="265741"/>
            <a:ext cx="11236731" cy="563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500"/>
              </a:lnSpc>
            </a:pPr>
            <a:r>
              <a:rPr lang="ru-RU" sz="2800" dirty="0">
                <a:solidFill>
                  <a:srgbClr val="0070C0"/>
                </a:solidFill>
                <a:latin typeface="Oswald" pitchFamily="2" charset="-52"/>
              </a:rPr>
              <a:t>Государственная </a:t>
            </a:r>
            <a:r>
              <a:rPr lang="ru-RU" sz="2800" dirty="0" smtClean="0">
                <a:solidFill>
                  <a:srgbClr val="0070C0"/>
                </a:solidFill>
                <a:latin typeface="Oswald" pitchFamily="2" charset="-52"/>
              </a:rPr>
              <a:t>программа </a:t>
            </a:r>
            <a:r>
              <a:rPr lang="ru-RU" sz="2800" dirty="0">
                <a:solidFill>
                  <a:srgbClr val="0070C0"/>
                </a:solidFill>
                <a:latin typeface="Oswald" pitchFamily="2" charset="-52"/>
              </a:rPr>
              <a:t>«Экология»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3158047" y="1243232"/>
            <a:ext cx="78601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11">
              <a:defRPr/>
            </a:pPr>
            <a:r>
              <a:rPr lang="ru-RU" dirty="0">
                <a:solidFill>
                  <a:srgbClr val="1C2D38"/>
                </a:solidFill>
                <a:latin typeface="Oswald" pitchFamily="2" charset="-52"/>
              </a:rPr>
              <a:t>Качество окружающей среды, %</a:t>
            </a:r>
          </a:p>
        </p:txBody>
      </p:sp>
      <p:sp>
        <p:nvSpPr>
          <p:cNvPr id="65" name="Текст 44"/>
          <p:cNvSpPr>
            <a:spLocks noGrp="1"/>
          </p:cNvSpPr>
          <p:nvPr>
            <p:ph type="body" sz="quarter" idx="10"/>
          </p:nvPr>
        </p:nvSpPr>
        <p:spPr>
          <a:xfrm>
            <a:off x="507685" y="6472731"/>
            <a:ext cx="2520950" cy="338137"/>
          </a:xfrm>
        </p:spPr>
        <p:txBody>
          <a:bodyPr/>
          <a:lstStyle/>
          <a:p>
            <a:r>
              <a:rPr lang="ru-RU" dirty="0">
                <a:latin typeface="Oswald" pitchFamily="2" charset="-52"/>
              </a:rPr>
              <a:t>ПРАВИТЕЛЬСТВО ПЕРМСКОГО КРАЯ</a:t>
            </a:r>
          </a:p>
        </p:txBody>
      </p:sp>
      <p:sp>
        <p:nvSpPr>
          <p:cNvPr id="66" name="Текст 45"/>
          <p:cNvSpPr>
            <a:spLocks noGrp="1"/>
          </p:cNvSpPr>
          <p:nvPr>
            <p:ph type="body" sz="quarter" idx="14"/>
          </p:nvPr>
        </p:nvSpPr>
        <p:spPr>
          <a:xfrm>
            <a:off x="3258350" y="6438293"/>
            <a:ext cx="5675300" cy="40478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Oswald" pitchFamily="2" charset="-52"/>
              </a:rPr>
              <a:t>О достижении целевых </a:t>
            </a:r>
            <a:r>
              <a:rPr lang="ru-RU" dirty="0" smtClean="0">
                <a:latin typeface="Oswald" pitchFamily="2" charset="-52"/>
              </a:rPr>
              <a:t>показателей государственных </a:t>
            </a:r>
            <a:r>
              <a:rPr lang="ru-RU" dirty="0">
                <a:latin typeface="Oswald" pitchFamily="2" charset="-52"/>
              </a:rPr>
              <a:t>программ Пермского края </a:t>
            </a:r>
            <a:r>
              <a:rPr lang="ru-RU" dirty="0" smtClean="0">
                <a:latin typeface="Oswald" pitchFamily="2" charset="-52"/>
              </a:rPr>
              <a:t/>
            </a:r>
            <a:br>
              <a:rPr lang="ru-RU" dirty="0" smtClean="0">
                <a:latin typeface="Oswald" pitchFamily="2" charset="-52"/>
              </a:rPr>
            </a:br>
            <a:r>
              <a:rPr lang="ru-RU" dirty="0" smtClean="0">
                <a:latin typeface="Oswald" pitchFamily="2" charset="-52"/>
              </a:rPr>
              <a:t>при </a:t>
            </a:r>
            <a:r>
              <a:rPr lang="ru-RU" dirty="0">
                <a:latin typeface="Oswald" pitchFamily="2" charset="-52"/>
              </a:rPr>
              <a:t>исполнении бюджета Пермского края за 2022 год</a:t>
            </a:r>
          </a:p>
        </p:txBody>
      </p:sp>
      <p:cxnSp>
        <p:nvCxnSpPr>
          <p:cNvPr id="76" name="Прямая соединительная линия 75">
            <a:extLst>
              <a:ext uri="{FF2B5EF4-FFF2-40B4-BE49-F238E27FC236}">
                <a16:creationId xmlns:a16="http://schemas.microsoft.com/office/drawing/2014/main" xmlns="" id="{696B5B6A-A99E-4004-8387-F61410BB4201}"/>
              </a:ext>
            </a:extLst>
          </p:cNvPr>
          <p:cNvCxnSpPr/>
          <p:nvPr/>
        </p:nvCxnSpPr>
        <p:spPr>
          <a:xfrm>
            <a:off x="696913" y="731456"/>
            <a:ext cx="10881146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Прямоугольник 49"/>
          <p:cNvSpPr/>
          <p:nvPr/>
        </p:nvSpPr>
        <p:spPr>
          <a:xfrm>
            <a:off x="696913" y="2285662"/>
            <a:ext cx="11103936" cy="505039"/>
          </a:xfrm>
          <a:prstGeom prst="rect">
            <a:avLst/>
          </a:prstGeom>
          <a:solidFill>
            <a:srgbClr val="0089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prstClr val="white"/>
                </a:solidFill>
                <a:latin typeface="Oswald"/>
                <a:cs typeface="Arial" panose="020B0604020202020204" pitchFamily="34" charset="0"/>
              </a:rPr>
              <a:t>  </a:t>
            </a:r>
            <a:endParaRPr lang="ru-RU" sz="2400" b="1" dirty="0">
              <a:solidFill>
                <a:prstClr val="white"/>
              </a:solidFill>
              <a:latin typeface="Oswald"/>
              <a:cs typeface="Arial" panose="020B0604020202020204" pitchFamily="34" charset="0"/>
            </a:endParaRPr>
          </a:p>
        </p:txBody>
      </p:sp>
      <p:sp>
        <p:nvSpPr>
          <p:cNvPr id="94" name="Прямоугольник 93"/>
          <p:cNvSpPr/>
          <p:nvPr/>
        </p:nvSpPr>
        <p:spPr>
          <a:xfrm>
            <a:off x="688933" y="1283222"/>
            <a:ext cx="2339702" cy="338400"/>
          </a:xfrm>
          <a:prstGeom prst="rect">
            <a:avLst/>
          </a:prstGeom>
          <a:solidFill>
            <a:srgbClr val="0089CF"/>
          </a:solidFill>
        </p:spPr>
        <p:txBody>
          <a:bodyPr wrap="square">
            <a:spAutoFit/>
          </a:bodyPr>
          <a:lstStyle/>
          <a:p>
            <a:endParaRPr lang="ru-RU" sz="1600" dirty="0">
              <a:solidFill>
                <a:srgbClr val="FFFFFF"/>
              </a:solidFill>
              <a:latin typeface="Oswald Light" pitchFamily="2" charset="-52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707415" y="1240982"/>
            <a:ext cx="2224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Oswald SemiBold" pitchFamily="2" charset="-52"/>
              </a:rPr>
              <a:t>Целевой показатель: </a:t>
            </a:r>
          </a:p>
        </p:txBody>
      </p:sp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3566158192"/>
              </p:ext>
            </p:extLst>
          </p:nvPr>
        </p:nvGraphicFramePr>
        <p:xfrm>
          <a:off x="4785759" y="2867602"/>
          <a:ext cx="3637515" cy="3261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6" name="Объект 8"/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2800407670"/>
              </p:ext>
            </p:extLst>
          </p:nvPr>
        </p:nvGraphicFramePr>
        <p:xfrm>
          <a:off x="688933" y="3386005"/>
          <a:ext cx="10889126" cy="4095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9" name="Прямоугольник 38"/>
          <p:cNvSpPr/>
          <p:nvPr/>
        </p:nvSpPr>
        <p:spPr>
          <a:xfrm>
            <a:off x="696913" y="2307630"/>
            <a:ext cx="11103936" cy="380109"/>
          </a:xfrm>
          <a:prstGeom prst="rect">
            <a:avLst/>
          </a:prstGeom>
          <a:solidFill>
            <a:srgbClr val="0089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prstClr val="white"/>
                </a:solidFill>
                <a:latin typeface="Oswald"/>
                <a:cs typeface="Arial" panose="020B0604020202020204" pitchFamily="34" charset="0"/>
              </a:rPr>
              <a:t>  </a:t>
            </a:r>
            <a:r>
              <a:rPr lang="ru-RU" sz="2000" b="1" dirty="0">
                <a:solidFill>
                  <a:prstClr val="white"/>
                </a:solidFill>
                <a:latin typeface="Oswald"/>
                <a:cs typeface="Arial" panose="020B0604020202020204" pitchFamily="34" charset="0"/>
              </a:rPr>
              <a:t>Объем финансирования в 2022 году, млн. руб. (факт)</a:t>
            </a:r>
          </a:p>
        </p:txBody>
      </p:sp>
      <p:sp>
        <p:nvSpPr>
          <p:cNvPr id="40" name="TextBox 12" descr="область для текста"/>
          <p:cNvSpPr>
            <a:spLocks/>
          </p:cNvSpPr>
          <p:nvPr/>
        </p:nvSpPr>
        <p:spPr bwMode="auto">
          <a:xfrm>
            <a:off x="6379546" y="923703"/>
            <a:ext cx="713842" cy="3046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defRPr/>
            </a:pPr>
            <a:r>
              <a:rPr lang="ru-RU" sz="1400" dirty="0" smtClean="0">
                <a:solidFill>
                  <a:prstClr val="black"/>
                </a:solidFill>
                <a:latin typeface="Oswald"/>
              </a:rPr>
              <a:t>ПЛАН</a:t>
            </a:r>
            <a:endParaRPr lang="ru-RU" sz="1400" dirty="0">
              <a:solidFill>
                <a:prstClr val="black"/>
              </a:solidFill>
              <a:latin typeface="Oswald"/>
            </a:endParaRPr>
          </a:p>
        </p:txBody>
      </p:sp>
      <p:sp>
        <p:nvSpPr>
          <p:cNvPr id="41" name="TextBox 12" descr="область для текста"/>
          <p:cNvSpPr>
            <a:spLocks/>
          </p:cNvSpPr>
          <p:nvPr/>
        </p:nvSpPr>
        <p:spPr bwMode="auto">
          <a:xfrm>
            <a:off x="7101589" y="923941"/>
            <a:ext cx="708632" cy="3046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defRPr/>
            </a:pPr>
            <a:r>
              <a:rPr lang="ru-RU" sz="1400" dirty="0" smtClean="0">
                <a:solidFill>
                  <a:prstClr val="black"/>
                </a:solidFill>
                <a:latin typeface="Oswald"/>
              </a:rPr>
              <a:t>ФАКТ</a:t>
            </a:r>
            <a:endParaRPr lang="ru-RU" sz="1400" dirty="0">
              <a:solidFill>
                <a:prstClr val="black"/>
              </a:solidFill>
              <a:latin typeface="Oswald"/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6449575" y="1573113"/>
            <a:ext cx="1673147" cy="5987"/>
          </a:xfrm>
          <a:prstGeom prst="line">
            <a:avLst/>
          </a:prstGeom>
          <a:ln>
            <a:solidFill>
              <a:srgbClr val="EA5145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5" name="TextBox 12" descr="область для текста"/>
          <p:cNvSpPr>
            <a:spLocks/>
          </p:cNvSpPr>
          <p:nvPr/>
        </p:nvSpPr>
        <p:spPr bwMode="auto">
          <a:xfrm>
            <a:off x="6306175" y="1233350"/>
            <a:ext cx="793781" cy="4065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0070C0"/>
                </a:solidFill>
                <a:latin typeface="Oswald"/>
              </a:rPr>
              <a:t>1</a:t>
            </a:r>
            <a:r>
              <a:rPr lang="en-US" sz="2000" b="1" dirty="0" smtClean="0">
                <a:solidFill>
                  <a:srgbClr val="0070C0"/>
                </a:solidFill>
                <a:latin typeface="Oswald"/>
              </a:rPr>
              <a:t>06,3</a:t>
            </a:r>
            <a:endParaRPr lang="ru-RU" sz="2000" b="1" dirty="0">
              <a:solidFill>
                <a:srgbClr val="0070C0"/>
              </a:solidFill>
              <a:latin typeface="Oswald"/>
            </a:endParaRPr>
          </a:p>
        </p:txBody>
      </p:sp>
      <p:sp>
        <p:nvSpPr>
          <p:cNvPr id="46" name="TextBox 12" descr="область для текста"/>
          <p:cNvSpPr>
            <a:spLocks/>
          </p:cNvSpPr>
          <p:nvPr/>
        </p:nvSpPr>
        <p:spPr bwMode="auto">
          <a:xfrm>
            <a:off x="7088141" y="1222372"/>
            <a:ext cx="793781" cy="4065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rgbClr val="0070C0"/>
                </a:solidFill>
                <a:latin typeface="Oswald"/>
              </a:rPr>
              <a:t>106,3</a:t>
            </a:r>
            <a:endParaRPr lang="ru-RU" sz="2000" b="1" dirty="0">
              <a:solidFill>
                <a:srgbClr val="0070C0"/>
              </a:solidFill>
              <a:latin typeface="Oswald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7783295" y="1451070"/>
            <a:ext cx="19559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Oswald Light" pitchFamily="2" charset="-52"/>
              </a:rPr>
              <a:t>Освоение </a:t>
            </a:r>
            <a:r>
              <a:rPr lang="ru-RU" sz="3200" dirty="0" smtClean="0">
                <a:solidFill>
                  <a:srgbClr val="6EA92D"/>
                </a:solidFill>
                <a:latin typeface="Oswald" pitchFamily="2" charset="-52"/>
              </a:rPr>
              <a:t>1</a:t>
            </a:r>
            <a:r>
              <a:rPr lang="en-US" sz="3200" dirty="0" smtClean="0">
                <a:solidFill>
                  <a:srgbClr val="6EA92D"/>
                </a:solidFill>
                <a:latin typeface="Oswald" pitchFamily="2" charset="-52"/>
              </a:rPr>
              <a:t>00%</a:t>
            </a:r>
            <a:endParaRPr lang="ru-RU" sz="2800" dirty="0">
              <a:solidFill>
                <a:schemeClr val="tx1">
                  <a:lumMod val="65000"/>
                  <a:lumOff val="35000"/>
                </a:schemeClr>
              </a:solidFill>
              <a:latin typeface="Oswald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4128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>
            <a:extLst>
              <a:ext uri="{FF2B5EF4-FFF2-40B4-BE49-F238E27FC236}">
                <a16:creationId xmlns:a16="http://schemas.microsoft.com/office/drawing/2014/main" xmlns="" id="{C6945617-9F61-4A56-AA08-6469C210B3EC}"/>
              </a:ext>
            </a:extLst>
          </p:cNvPr>
          <p:cNvSpPr txBox="1">
            <a:spLocks/>
          </p:cNvSpPr>
          <p:nvPr/>
        </p:nvSpPr>
        <p:spPr>
          <a:xfrm>
            <a:off x="594266" y="265741"/>
            <a:ext cx="11236731" cy="563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500"/>
              </a:lnSpc>
            </a:pPr>
            <a:r>
              <a:rPr lang="ru-RU" sz="2800" dirty="0">
                <a:solidFill>
                  <a:srgbClr val="0070C0"/>
                </a:solidFill>
                <a:latin typeface="Oswald" pitchFamily="2" charset="-52"/>
              </a:rPr>
              <a:t>Охрана окружающей среды и животного мира</a:t>
            </a:r>
          </a:p>
        </p:txBody>
      </p:sp>
      <p:sp>
        <p:nvSpPr>
          <p:cNvPr id="65" name="Текст 44"/>
          <p:cNvSpPr>
            <a:spLocks noGrp="1"/>
          </p:cNvSpPr>
          <p:nvPr>
            <p:ph type="body" sz="quarter" idx="10"/>
          </p:nvPr>
        </p:nvSpPr>
        <p:spPr>
          <a:xfrm>
            <a:off x="507685" y="6472731"/>
            <a:ext cx="2520950" cy="338137"/>
          </a:xfrm>
        </p:spPr>
        <p:txBody>
          <a:bodyPr/>
          <a:lstStyle/>
          <a:p>
            <a:r>
              <a:rPr lang="ru-RU" dirty="0">
                <a:latin typeface="Oswald" pitchFamily="2" charset="-52"/>
              </a:rPr>
              <a:t>ПРАВИТЕЛЬСТВО ПЕРМСКОГО КРАЯ</a:t>
            </a:r>
          </a:p>
        </p:txBody>
      </p:sp>
      <p:sp>
        <p:nvSpPr>
          <p:cNvPr id="66" name="Текст 45"/>
          <p:cNvSpPr>
            <a:spLocks noGrp="1"/>
          </p:cNvSpPr>
          <p:nvPr>
            <p:ph type="body" sz="quarter" idx="14"/>
          </p:nvPr>
        </p:nvSpPr>
        <p:spPr>
          <a:xfrm>
            <a:off x="3258350" y="6438293"/>
            <a:ext cx="5675300" cy="40478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Oswald" pitchFamily="2" charset="-52"/>
              </a:rPr>
              <a:t>О достижении целевых </a:t>
            </a:r>
            <a:r>
              <a:rPr lang="ru-RU" dirty="0" smtClean="0">
                <a:latin typeface="Oswald" pitchFamily="2" charset="-52"/>
              </a:rPr>
              <a:t>показателей государственных </a:t>
            </a:r>
            <a:r>
              <a:rPr lang="ru-RU" dirty="0">
                <a:latin typeface="Oswald" pitchFamily="2" charset="-52"/>
              </a:rPr>
              <a:t>программ Пермского края </a:t>
            </a:r>
            <a:r>
              <a:rPr lang="ru-RU" dirty="0" smtClean="0">
                <a:latin typeface="Oswald" pitchFamily="2" charset="-52"/>
              </a:rPr>
              <a:t/>
            </a:r>
            <a:br>
              <a:rPr lang="ru-RU" dirty="0" smtClean="0">
                <a:latin typeface="Oswald" pitchFamily="2" charset="-52"/>
              </a:rPr>
            </a:br>
            <a:r>
              <a:rPr lang="ru-RU" dirty="0" smtClean="0">
                <a:latin typeface="Oswald" pitchFamily="2" charset="-52"/>
              </a:rPr>
              <a:t>при </a:t>
            </a:r>
            <a:r>
              <a:rPr lang="ru-RU" dirty="0">
                <a:latin typeface="Oswald" pitchFamily="2" charset="-52"/>
              </a:rPr>
              <a:t>исполнении бюджета Пермского края за 2022 год</a:t>
            </a:r>
          </a:p>
        </p:txBody>
      </p:sp>
      <p:cxnSp>
        <p:nvCxnSpPr>
          <p:cNvPr id="76" name="Прямая соединительная линия 75">
            <a:extLst>
              <a:ext uri="{FF2B5EF4-FFF2-40B4-BE49-F238E27FC236}">
                <a16:creationId xmlns:a16="http://schemas.microsoft.com/office/drawing/2014/main" xmlns="" id="{696B5B6A-A99E-4004-8387-F61410BB4201}"/>
              </a:ext>
            </a:extLst>
          </p:cNvPr>
          <p:cNvCxnSpPr/>
          <p:nvPr/>
        </p:nvCxnSpPr>
        <p:spPr>
          <a:xfrm>
            <a:off x="696913" y="731456"/>
            <a:ext cx="10881146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Прямоугольник 93"/>
          <p:cNvSpPr/>
          <p:nvPr/>
        </p:nvSpPr>
        <p:spPr>
          <a:xfrm>
            <a:off x="696913" y="998164"/>
            <a:ext cx="10881146" cy="338400"/>
          </a:xfrm>
          <a:prstGeom prst="rect">
            <a:avLst/>
          </a:prstGeom>
          <a:solidFill>
            <a:srgbClr val="0089CF"/>
          </a:solidFill>
        </p:spPr>
        <p:txBody>
          <a:bodyPr wrap="square">
            <a:spAutoFit/>
          </a:bodyPr>
          <a:lstStyle/>
          <a:p>
            <a:endParaRPr lang="ru-RU" sz="1600" dirty="0">
              <a:solidFill>
                <a:srgbClr val="FFFFFF"/>
              </a:solidFill>
              <a:latin typeface="Oswald Light" pitchFamily="2" charset="-52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2301692" y="956024"/>
            <a:ext cx="7284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FFFF"/>
                </a:solidFill>
                <a:latin typeface="Oswald SemiBold" pitchFamily="2" charset="-52"/>
              </a:rPr>
              <a:t>Организация и проведение природоохранных мероприятий</a:t>
            </a:r>
          </a:p>
          <a:p>
            <a:pPr algn="ctr"/>
            <a:r>
              <a:rPr lang="ru-RU" dirty="0" smtClean="0">
                <a:solidFill>
                  <a:srgbClr val="FFFFFF"/>
                </a:solidFill>
                <a:latin typeface="Oswald SemiBold" pitchFamily="2" charset="-52"/>
              </a:rPr>
              <a:t> </a:t>
            </a:r>
            <a:endParaRPr lang="ru-RU" dirty="0">
              <a:solidFill>
                <a:srgbClr val="FFFFFF"/>
              </a:solidFill>
              <a:latin typeface="Oswald SemiBold" pitchFamily="2" charset="-52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625685" y="2653592"/>
            <a:ext cx="16377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Oswald Light" pitchFamily="2" charset="-52"/>
                <a:cs typeface="Traditional Arabic" panose="02020603050405020304" pitchFamily="18" charset="-78"/>
              </a:rPr>
              <a:t>Всероссийская акция «Вода России»</a:t>
            </a:r>
            <a:endParaRPr lang="ru-RU" sz="1400" dirty="0">
              <a:solidFill>
                <a:prstClr val="black">
                  <a:lumMod val="85000"/>
                  <a:lumOff val="15000"/>
                </a:prstClr>
              </a:solidFill>
              <a:latin typeface="Oswald Light" pitchFamily="2" charset="-52"/>
              <a:cs typeface="Traditional Arabic" panose="02020603050405020304" pitchFamily="18" charset="-78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0651308" y="2091769"/>
            <a:ext cx="15465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Oswald Light" pitchFamily="2" charset="-52"/>
                <a:cs typeface="Traditional Arabic" panose="02020603050405020304" pitchFamily="18" charset="-78"/>
              </a:rPr>
              <a:t>Осенний городской субботник </a:t>
            </a:r>
            <a:r>
              <a:rPr 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Oswald Light" pitchFamily="2" charset="-52"/>
                <a:cs typeface="Traditional Arabic" panose="02020603050405020304" pitchFamily="18" charset="-78"/>
              </a:rPr>
              <a:t/>
            </a:r>
            <a:br>
              <a:rPr 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Oswald Light" pitchFamily="2" charset="-52"/>
                <a:cs typeface="Traditional Arabic" panose="02020603050405020304" pitchFamily="18" charset="-78"/>
              </a:rPr>
            </a:br>
            <a:r>
              <a:rPr lang="ru-RU" sz="1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Oswald Light" pitchFamily="2" charset="-52"/>
                <a:cs typeface="Traditional Arabic" panose="02020603050405020304" pitchFamily="18" charset="-78"/>
              </a:rPr>
              <a:t>на берегу реки </a:t>
            </a:r>
            <a:r>
              <a:rPr lang="ru-RU" sz="14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Oswald Light" pitchFamily="2" charset="-52"/>
                <a:cs typeface="Traditional Arabic" panose="02020603050405020304" pitchFamily="18" charset="-78"/>
              </a:rPr>
              <a:t>Данилиха</a:t>
            </a:r>
            <a:endParaRPr lang="ru-RU" sz="1400" dirty="0">
              <a:solidFill>
                <a:prstClr val="black">
                  <a:lumMod val="85000"/>
                  <a:lumOff val="15000"/>
                </a:prstClr>
              </a:solidFill>
              <a:latin typeface="Oswald Light" pitchFamily="2" charset="-52"/>
              <a:cs typeface="Traditional Arabic" panose="02020603050405020304" pitchFamily="18" charset="-78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613812" y="3835164"/>
            <a:ext cx="14807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Oswald Light" pitchFamily="2" charset="-52"/>
                <a:cs typeface="Traditional Arabic" panose="02020603050405020304" pitchFamily="18" charset="-78"/>
              </a:rPr>
              <a:t>Добровольческая акция помощи ООПТ «</a:t>
            </a:r>
            <a:r>
              <a:rPr lang="ru-RU" sz="14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Oswald Light" pitchFamily="2" charset="-52"/>
                <a:cs typeface="Traditional Arabic" panose="02020603050405020304" pitchFamily="18" charset="-78"/>
              </a:rPr>
              <a:t>Кузьминка</a:t>
            </a:r>
            <a:r>
              <a:rPr lang="ru-RU" sz="1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Oswald Light" pitchFamily="2" charset="-52"/>
                <a:cs typeface="Traditional Arabic" panose="02020603050405020304" pitchFamily="18" charset="-78"/>
              </a:rPr>
              <a:t>»</a:t>
            </a:r>
            <a:endParaRPr lang="ru-RU" sz="1400" dirty="0">
              <a:solidFill>
                <a:prstClr val="black">
                  <a:lumMod val="85000"/>
                  <a:lumOff val="15000"/>
                </a:prstClr>
              </a:solidFill>
              <a:latin typeface="Oswald Light" pitchFamily="2" charset="-52"/>
              <a:cs typeface="Traditional Arabic" panose="02020603050405020304" pitchFamily="18" charset="-78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794058" y="1889280"/>
            <a:ext cx="14789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Oswald Light" pitchFamily="2" charset="-52"/>
                <a:cs typeface="Traditional Arabic" panose="02020603050405020304" pitchFamily="18" charset="-78"/>
              </a:rPr>
              <a:t>Школа </a:t>
            </a:r>
            <a:r>
              <a:rPr 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Oswald Light" pitchFamily="2" charset="-52"/>
                <a:cs typeface="Traditional Arabic" panose="02020603050405020304" pitchFamily="18" charset="-78"/>
              </a:rPr>
              <a:t/>
            </a:r>
            <a:br>
              <a:rPr 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Oswald Light" pitchFamily="2" charset="-52"/>
                <a:cs typeface="Traditional Arabic" panose="02020603050405020304" pitchFamily="18" charset="-78"/>
              </a:rPr>
            </a:br>
            <a:r>
              <a:rPr lang="ru-RU" sz="1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Oswald Light" pitchFamily="2" charset="-52"/>
                <a:cs typeface="Traditional Arabic" panose="02020603050405020304" pitchFamily="18" charset="-78"/>
              </a:rPr>
              <a:t>волонтера-добровольца </a:t>
            </a:r>
            <a:r>
              <a:rPr lang="ru-RU" sz="14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Oswald Light" pitchFamily="2" charset="-52"/>
                <a:cs typeface="Traditional Arabic" panose="02020603050405020304" pitchFamily="18" charset="-78"/>
              </a:rPr>
              <a:t>Экофест</a:t>
            </a:r>
            <a:endParaRPr lang="ru-RU" sz="1400" dirty="0">
              <a:solidFill>
                <a:prstClr val="black">
                  <a:lumMod val="85000"/>
                  <a:lumOff val="15000"/>
                </a:prstClr>
              </a:solidFill>
              <a:latin typeface="Oswald Light" pitchFamily="2" charset="-52"/>
              <a:cs typeface="Traditional Arabic" panose="02020603050405020304" pitchFamily="18" charset="-78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4440" y="4705817"/>
            <a:ext cx="1007902" cy="1007902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298287" y="5100308"/>
            <a:ext cx="4085015" cy="651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lang="ru-RU" kern="0" dirty="0" smtClean="0">
                <a:latin typeface="Oswald" pitchFamily="2" charset="-52"/>
                <a:cs typeface="Trebuchet MS"/>
              </a:rPr>
              <a:t>Вовлеченность населения</a:t>
            </a:r>
            <a:br>
              <a:rPr lang="ru-RU" kern="0" dirty="0" smtClean="0">
                <a:latin typeface="Oswald" pitchFamily="2" charset="-52"/>
                <a:cs typeface="Trebuchet MS"/>
              </a:rPr>
            </a:br>
            <a:r>
              <a:rPr lang="ru-RU" kern="0" dirty="0" smtClean="0">
                <a:latin typeface="Oswald" pitchFamily="2" charset="-52"/>
                <a:cs typeface="Trebuchet MS"/>
              </a:rPr>
              <a:t> в природоохранные мероприятия</a:t>
            </a:r>
            <a:endParaRPr lang="ru-RU" kern="0" dirty="0">
              <a:latin typeface="Oswald" pitchFamily="2" charset="-52"/>
              <a:cs typeface="Trebuchet MS"/>
            </a:endParaRPr>
          </a:p>
        </p:txBody>
      </p:sp>
      <p:sp>
        <p:nvSpPr>
          <p:cNvPr id="27" name="TextBox 7"/>
          <p:cNvSpPr>
            <a:spLocks/>
          </p:cNvSpPr>
          <p:nvPr/>
        </p:nvSpPr>
        <p:spPr bwMode="auto">
          <a:xfrm>
            <a:off x="3483594" y="5625242"/>
            <a:ext cx="3753406" cy="5977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defRPr/>
            </a:pPr>
            <a:r>
              <a:rPr lang="ru-RU" sz="2400" dirty="0" smtClean="0">
                <a:solidFill>
                  <a:srgbClr val="6EA92D"/>
                </a:solidFill>
                <a:latin typeface="Oswald SemiBold" pitchFamily="2" charset="-52"/>
                <a:ea typeface="+mj-ea"/>
                <a:cs typeface="Traditional Arabic" panose="02020603050405020304" pitchFamily="18" charset="-78"/>
              </a:rPr>
              <a:t>Более 900 000</a:t>
            </a:r>
            <a:r>
              <a:rPr lang="ru-RU" sz="2400" dirty="0" smtClean="0">
                <a:solidFill>
                  <a:srgbClr val="0089CF"/>
                </a:solidFill>
                <a:latin typeface="Oswald SemiBold" pitchFamily="2" charset="-52"/>
                <a:ea typeface="+mj-ea"/>
                <a:cs typeface="Traditional Arabic" panose="02020603050405020304" pitchFamily="18" charset="-78"/>
              </a:rPr>
              <a:t> </a:t>
            </a:r>
            <a:endParaRPr lang="ru-RU" sz="2400" dirty="0">
              <a:solidFill>
                <a:srgbClr val="0089CF"/>
              </a:solidFill>
              <a:latin typeface="Oswald SemiBold" pitchFamily="2" charset="-52"/>
              <a:ea typeface="+mj-ea"/>
              <a:cs typeface="Traditional Arabic" panose="02020603050405020304" pitchFamily="18" charset="-78"/>
            </a:endParaRPr>
          </a:p>
        </p:txBody>
      </p:sp>
      <p:sp>
        <p:nvSpPr>
          <p:cNvPr id="28" name="TextBox 7"/>
          <p:cNvSpPr>
            <a:spLocks/>
          </p:cNvSpPr>
          <p:nvPr/>
        </p:nvSpPr>
        <p:spPr bwMode="auto">
          <a:xfrm>
            <a:off x="4697590" y="5924521"/>
            <a:ext cx="1238784" cy="2471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defRPr/>
            </a:pPr>
            <a:r>
              <a:rPr lang="ru-RU" dirty="0" smtClean="0">
                <a:solidFill>
                  <a:srgbClr val="1C2D38"/>
                </a:solidFill>
                <a:latin typeface="Oswald" pitchFamily="2" charset="-52"/>
              </a:rPr>
              <a:t>человек</a:t>
            </a:r>
            <a:endParaRPr lang="ru-RU" dirty="0">
              <a:solidFill>
                <a:srgbClr val="FF0000"/>
              </a:solidFill>
              <a:latin typeface="Oswald" pitchFamily="2" charset="-52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452" y="3059527"/>
            <a:ext cx="2286713" cy="1524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452" y="1457719"/>
            <a:ext cx="2391626" cy="1381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5372" y="1547269"/>
            <a:ext cx="2583180" cy="1722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6937" y="3371492"/>
            <a:ext cx="2185781" cy="1457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3112" y="4780765"/>
            <a:ext cx="2079378" cy="1383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" name="Прямоугольник 36"/>
          <p:cNvSpPr/>
          <p:nvPr/>
        </p:nvSpPr>
        <p:spPr>
          <a:xfrm>
            <a:off x="6417883" y="4198318"/>
            <a:ext cx="20533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Oswald Light" pitchFamily="2" charset="-52"/>
                <a:cs typeface="Traditional Arabic" panose="02020603050405020304" pitchFamily="18" charset="-78"/>
              </a:rPr>
              <a:t>Краевой конкурс «Заповедное </a:t>
            </a:r>
            <a:r>
              <a:rPr lang="ru-RU" sz="14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Oswald Light" pitchFamily="2" charset="-52"/>
                <a:cs typeface="Traditional Arabic" panose="02020603050405020304" pitchFamily="18" charset="-78"/>
              </a:rPr>
              <a:t>Прикамье</a:t>
            </a:r>
            <a:r>
              <a:rPr lang="ru-RU" sz="1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Oswald Light" pitchFamily="2" charset="-52"/>
                <a:cs typeface="Traditional Arabic" panose="02020603050405020304" pitchFamily="18" charset="-78"/>
              </a:rPr>
              <a:t>»</a:t>
            </a:r>
            <a:endParaRPr lang="ru-RU" sz="1400" dirty="0">
              <a:solidFill>
                <a:prstClr val="black">
                  <a:lumMod val="85000"/>
                  <a:lumOff val="15000"/>
                </a:prstClr>
              </a:solidFill>
              <a:latin typeface="Oswald Light" pitchFamily="2" charset="-52"/>
              <a:cs typeface="Traditional Arabic" panose="02020603050405020304" pitchFamily="18" charset="-78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214360" y="1475045"/>
            <a:ext cx="2377937" cy="158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3563" y="3167918"/>
            <a:ext cx="2337788" cy="1558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7" name="Прямоугольник 46"/>
          <p:cNvSpPr/>
          <p:nvPr/>
        </p:nvSpPr>
        <p:spPr>
          <a:xfrm>
            <a:off x="10671351" y="4204496"/>
            <a:ext cx="1565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Oswald Light" pitchFamily="2" charset="-52"/>
                <a:cs typeface="Traditional Arabic" panose="02020603050405020304" pitchFamily="18" charset="-78"/>
              </a:rPr>
              <a:t>Всероссийский день посадки леса</a:t>
            </a:r>
            <a:endParaRPr lang="ru-RU" sz="1400" dirty="0">
              <a:solidFill>
                <a:prstClr val="black">
                  <a:lumMod val="85000"/>
                  <a:lumOff val="15000"/>
                </a:prstClr>
              </a:solidFill>
              <a:latin typeface="Oswald Light" pitchFamily="2" charset="-52"/>
              <a:cs typeface="Traditional Arabic" panose="02020603050405020304" pitchFamily="18" charset="-78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675337" y="2839635"/>
            <a:ext cx="2237441" cy="0"/>
          </a:xfrm>
          <a:prstGeom prst="line">
            <a:avLst/>
          </a:prstGeom>
          <a:ln w="9525">
            <a:solidFill>
              <a:srgbClr val="6EA92D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1799223" y="4584002"/>
            <a:ext cx="2237441" cy="0"/>
          </a:xfrm>
          <a:prstGeom prst="line">
            <a:avLst/>
          </a:prstGeom>
          <a:ln w="9525">
            <a:solidFill>
              <a:srgbClr val="6EA92D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5881916" y="3223100"/>
            <a:ext cx="2237441" cy="0"/>
          </a:xfrm>
          <a:prstGeom prst="line">
            <a:avLst/>
          </a:prstGeom>
          <a:ln w="9525">
            <a:solidFill>
              <a:srgbClr val="6EA92D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5976919" y="4726444"/>
            <a:ext cx="2237441" cy="0"/>
          </a:xfrm>
          <a:prstGeom prst="line">
            <a:avLst/>
          </a:prstGeom>
          <a:ln w="9525">
            <a:solidFill>
              <a:srgbClr val="6EA92D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9762785" y="3060336"/>
            <a:ext cx="2237441" cy="0"/>
          </a:xfrm>
          <a:prstGeom prst="line">
            <a:avLst/>
          </a:prstGeom>
          <a:ln w="9525">
            <a:solidFill>
              <a:srgbClr val="6EA92D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9762785" y="4741200"/>
            <a:ext cx="2237441" cy="0"/>
          </a:xfrm>
          <a:prstGeom prst="line">
            <a:avLst/>
          </a:prstGeom>
          <a:ln w="9525">
            <a:solidFill>
              <a:srgbClr val="6EA92D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749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>
            <a:extLst>
              <a:ext uri="{FF2B5EF4-FFF2-40B4-BE49-F238E27FC236}">
                <a16:creationId xmlns:a16="http://schemas.microsoft.com/office/drawing/2014/main" xmlns="" id="{C6945617-9F61-4A56-AA08-6469C210B3EC}"/>
              </a:ext>
            </a:extLst>
          </p:cNvPr>
          <p:cNvSpPr txBox="1">
            <a:spLocks/>
          </p:cNvSpPr>
          <p:nvPr/>
        </p:nvSpPr>
        <p:spPr>
          <a:xfrm>
            <a:off x="594266" y="265741"/>
            <a:ext cx="11236731" cy="563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500"/>
              </a:lnSpc>
            </a:pPr>
            <a:r>
              <a:rPr lang="ru-RU" sz="2800" dirty="0">
                <a:solidFill>
                  <a:srgbClr val="0070C0"/>
                </a:solidFill>
                <a:latin typeface="Oswald" pitchFamily="2" charset="-52"/>
              </a:rPr>
              <a:t>Р</a:t>
            </a:r>
            <a:r>
              <a:rPr lang="ru-RU" sz="2800" dirty="0" smtClean="0">
                <a:solidFill>
                  <a:srgbClr val="0070C0"/>
                </a:solidFill>
                <a:latin typeface="Oswald" pitchFamily="2" charset="-52"/>
              </a:rPr>
              <a:t>азвитие природоохранных территорий </a:t>
            </a:r>
            <a:endParaRPr lang="ru-RU" sz="2800" dirty="0">
              <a:solidFill>
                <a:srgbClr val="0070C0"/>
              </a:solidFill>
              <a:latin typeface="Oswald" pitchFamily="2" charset="-52"/>
            </a:endParaRPr>
          </a:p>
        </p:txBody>
      </p:sp>
      <p:sp>
        <p:nvSpPr>
          <p:cNvPr id="65" name="Текст 44"/>
          <p:cNvSpPr>
            <a:spLocks noGrp="1"/>
          </p:cNvSpPr>
          <p:nvPr>
            <p:ph type="body" sz="quarter" idx="10"/>
          </p:nvPr>
        </p:nvSpPr>
        <p:spPr>
          <a:xfrm>
            <a:off x="507685" y="6472731"/>
            <a:ext cx="2520950" cy="338137"/>
          </a:xfrm>
        </p:spPr>
        <p:txBody>
          <a:bodyPr/>
          <a:lstStyle/>
          <a:p>
            <a:r>
              <a:rPr lang="ru-RU" dirty="0">
                <a:latin typeface="Oswald" pitchFamily="2" charset="-52"/>
              </a:rPr>
              <a:t>ПРАВИТЕЛЬСТВО ПЕРМСКОГО КРАЯ</a:t>
            </a:r>
          </a:p>
        </p:txBody>
      </p:sp>
      <p:sp>
        <p:nvSpPr>
          <p:cNvPr id="66" name="Текст 45"/>
          <p:cNvSpPr>
            <a:spLocks noGrp="1"/>
          </p:cNvSpPr>
          <p:nvPr>
            <p:ph type="body" sz="quarter" idx="14"/>
          </p:nvPr>
        </p:nvSpPr>
        <p:spPr>
          <a:xfrm>
            <a:off x="3258350" y="6438293"/>
            <a:ext cx="5675300" cy="40478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Oswald" pitchFamily="2" charset="-52"/>
              </a:rPr>
              <a:t>О достижении целевых </a:t>
            </a:r>
            <a:r>
              <a:rPr lang="ru-RU" dirty="0" smtClean="0">
                <a:latin typeface="Oswald" pitchFamily="2" charset="-52"/>
              </a:rPr>
              <a:t>показателей государственных </a:t>
            </a:r>
            <a:r>
              <a:rPr lang="ru-RU" dirty="0">
                <a:latin typeface="Oswald" pitchFamily="2" charset="-52"/>
              </a:rPr>
              <a:t>программ Пермского края </a:t>
            </a:r>
            <a:r>
              <a:rPr lang="ru-RU" dirty="0" smtClean="0">
                <a:latin typeface="Oswald" pitchFamily="2" charset="-52"/>
              </a:rPr>
              <a:t/>
            </a:r>
            <a:br>
              <a:rPr lang="ru-RU" dirty="0" smtClean="0">
                <a:latin typeface="Oswald" pitchFamily="2" charset="-52"/>
              </a:rPr>
            </a:br>
            <a:r>
              <a:rPr lang="ru-RU" dirty="0" smtClean="0">
                <a:latin typeface="Oswald" pitchFamily="2" charset="-52"/>
              </a:rPr>
              <a:t>при </a:t>
            </a:r>
            <a:r>
              <a:rPr lang="ru-RU" dirty="0">
                <a:latin typeface="Oswald" pitchFamily="2" charset="-52"/>
              </a:rPr>
              <a:t>исполнении бюджета Пермского края за 2022 год</a:t>
            </a:r>
          </a:p>
        </p:txBody>
      </p:sp>
      <p:cxnSp>
        <p:nvCxnSpPr>
          <p:cNvPr id="76" name="Прямая соединительная линия 75">
            <a:extLst>
              <a:ext uri="{FF2B5EF4-FFF2-40B4-BE49-F238E27FC236}">
                <a16:creationId xmlns:a16="http://schemas.microsoft.com/office/drawing/2014/main" xmlns="" id="{696B5B6A-A99E-4004-8387-F61410BB4201}"/>
              </a:ext>
            </a:extLst>
          </p:cNvPr>
          <p:cNvCxnSpPr/>
          <p:nvPr/>
        </p:nvCxnSpPr>
        <p:spPr>
          <a:xfrm>
            <a:off x="414338" y="719581"/>
            <a:ext cx="10881146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4654556" y="1062807"/>
            <a:ext cx="7284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FFFF"/>
                </a:solidFill>
                <a:latin typeface="Oswald SemiBold" pitchFamily="2" charset="-52"/>
              </a:rPr>
              <a:t>Организация и проведение природоохранных мероприятий</a:t>
            </a:r>
          </a:p>
          <a:p>
            <a:pPr algn="ctr"/>
            <a:r>
              <a:rPr lang="ru-RU" dirty="0" smtClean="0">
                <a:solidFill>
                  <a:srgbClr val="FFFFFF"/>
                </a:solidFill>
                <a:latin typeface="Oswald SemiBold" pitchFamily="2" charset="-52"/>
              </a:rPr>
              <a:t> </a:t>
            </a:r>
            <a:endParaRPr lang="ru-RU" dirty="0">
              <a:solidFill>
                <a:srgbClr val="FFFFFF"/>
              </a:solidFill>
              <a:latin typeface="Oswald SemiBold" pitchFamily="2" charset="-52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3"/>
          <a:srcRect l="48740" t="15815" r="48026" b="77974"/>
          <a:stretch/>
        </p:blipFill>
        <p:spPr>
          <a:xfrm>
            <a:off x="11275002" y="0"/>
            <a:ext cx="811407" cy="876732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260256" y="812271"/>
            <a:ext cx="3848497" cy="1335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lang="ru-RU" sz="2000" dirty="0" smtClean="0">
                <a:latin typeface="Oswald" pitchFamily="2" charset="-52"/>
              </a:rPr>
              <a:t>Установке </a:t>
            </a:r>
            <a:r>
              <a:rPr lang="ru-RU" sz="2000" dirty="0">
                <a:latin typeface="Oswald" pitchFamily="2" charset="-52"/>
              </a:rPr>
              <a:t>мест отдыха (туристических стоянок) на территории природного парка «Пермский»</a:t>
            </a:r>
            <a:endParaRPr lang="ru-RU" sz="2200" spc="-150" dirty="0">
              <a:latin typeface="Oswald" pitchFamily="2" charset="-52"/>
              <a:cs typeface="Trebuchet MS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4"/>
          <a:srcRect l="16953" t="55278" r="58516" b="17916"/>
          <a:stretch/>
        </p:blipFill>
        <p:spPr>
          <a:xfrm>
            <a:off x="268929" y="2927493"/>
            <a:ext cx="1915576" cy="1177408"/>
          </a:xfrm>
          <a:prstGeom prst="rect">
            <a:avLst/>
          </a:prstGeom>
        </p:spPr>
      </p:pic>
      <p:sp>
        <p:nvSpPr>
          <p:cNvPr id="40" name="Прямоугольник 39"/>
          <p:cNvSpPr/>
          <p:nvPr/>
        </p:nvSpPr>
        <p:spPr>
          <a:xfrm>
            <a:off x="10291289" y="5207872"/>
            <a:ext cx="2756963" cy="1037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lang="ru-RU" sz="2000" dirty="0" smtClean="0">
                <a:latin typeface="Oswald" pitchFamily="2" charset="-52"/>
                <a:cs typeface="Trebuchet MS"/>
              </a:rPr>
              <a:t>Патрулирование </a:t>
            </a:r>
            <a:br>
              <a:rPr lang="ru-RU" sz="2000" dirty="0" smtClean="0">
                <a:latin typeface="Oswald" pitchFamily="2" charset="-52"/>
                <a:cs typeface="Trebuchet MS"/>
              </a:rPr>
            </a:br>
            <a:r>
              <a:rPr lang="ru-RU" sz="2000" dirty="0" smtClean="0">
                <a:latin typeface="Oswald" pitchFamily="2" charset="-52"/>
                <a:cs typeface="Trebuchet MS"/>
              </a:rPr>
              <a:t>и охрана </a:t>
            </a:r>
          </a:p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lang="ru-RU" sz="2000" dirty="0">
                <a:latin typeface="Oswald" pitchFamily="2" charset="-52"/>
                <a:cs typeface="Trebuchet MS"/>
              </a:rPr>
              <a:t>т</a:t>
            </a:r>
            <a:r>
              <a:rPr lang="ru-RU" sz="2000" dirty="0" smtClean="0">
                <a:latin typeface="Oswald" pitchFamily="2" charset="-52"/>
                <a:cs typeface="Trebuchet MS"/>
              </a:rPr>
              <a:t>ерриторий ООПТ</a:t>
            </a:r>
            <a:endParaRPr lang="ru-RU" sz="2000" dirty="0">
              <a:latin typeface="Oswald" pitchFamily="2" charset="-52"/>
              <a:cs typeface="Trebuchet MS"/>
            </a:endParaRPr>
          </a:p>
        </p:txBody>
      </p:sp>
      <p:sp>
        <p:nvSpPr>
          <p:cNvPr id="41" name="TextBox 7"/>
          <p:cNvSpPr>
            <a:spLocks/>
          </p:cNvSpPr>
          <p:nvPr/>
        </p:nvSpPr>
        <p:spPr bwMode="auto">
          <a:xfrm>
            <a:off x="5813790" y="5433520"/>
            <a:ext cx="1896659" cy="5640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rgbClr val="ED1C24"/>
                </a:solidFill>
                <a:latin typeface="Oswald" pitchFamily="2" charset="-52"/>
                <a:ea typeface="+mj-ea"/>
                <a:cs typeface="Traditional Arabic" panose="02020603050405020304" pitchFamily="18" charset="-78"/>
              </a:rPr>
              <a:t>4,</a:t>
            </a:r>
            <a:r>
              <a:rPr lang="ru-RU" sz="2000" b="1" dirty="0" smtClean="0">
                <a:solidFill>
                  <a:srgbClr val="ED1C24"/>
                </a:solidFill>
                <a:latin typeface="Oswald" pitchFamily="2" charset="-52"/>
                <a:ea typeface="+mj-ea"/>
                <a:cs typeface="Traditional Arabic" panose="02020603050405020304" pitchFamily="18" charset="-78"/>
              </a:rPr>
              <a:t>5</a:t>
            </a:r>
            <a:r>
              <a:rPr lang="en-US" sz="2400" b="1" dirty="0" smtClean="0">
                <a:solidFill>
                  <a:srgbClr val="ED1C24"/>
                </a:solidFill>
                <a:latin typeface="Oswald" pitchFamily="2" charset="-52"/>
                <a:ea typeface="+mj-ea"/>
                <a:cs typeface="Traditional Arabic" panose="02020603050405020304" pitchFamily="18" charset="-78"/>
              </a:rPr>
              <a:t> </a:t>
            </a:r>
            <a:r>
              <a:rPr lang="ru-RU" sz="1400" dirty="0" err="1">
                <a:latin typeface="Oswald" pitchFamily="2" charset="-52"/>
                <a:cs typeface="Trebuchet MS"/>
              </a:rPr>
              <a:t>млн.руб</a:t>
            </a:r>
            <a:endParaRPr lang="ru-RU" sz="1400" dirty="0">
              <a:latin typeface="Oswald" pitchFamily="2" charset="-52"/>
              <a:cs typeface="Trebuchet MS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5"/>
          <a:srcRect l="28834" t="58916" r="68303" b="35291"/>
          <a:stretch/>
        </p:blipFill>
        <p:spPr>
          <a:xfrm>
            <a:off x="5192645" y="5380414"/>
            <a:ext cx="657285" cy="748239"/>
          </a:xfrm>
          <a:prstGeom prst="rect">
            <a:avLst/>
          </a:prstGeom>
        </p:spPr>
      </p:pic>
      <p:pic>
        <p:nvPicPr>
          <p:cNvPr id="44" name="Рисунок 1" descr="https://priroda.permkrai.ru/upload/iblock/283/qn97lkihvhc616e1f39mtfzwz1q7oq4n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5" t="627" r="-3113" b="18167"/>
          <a:stretch/>
        </p:blipFill>
        <p:spPr bwMode="auto">
          <a:xfrm>
            <a:off x="2401248" y="1963213"/>
            <a:ext cx="1790524" cy="122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6" descr="https://static.tildacdn.com/tild6130-6332-4630-b739-633030393362/jeep-icon-png-8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009" y="5511535"/>
            <a:ext cx="626682" cy="48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7"/>
          <p:cNvSpPr>
            <a:spLocks/>
          </p:cNvSpPr>
          <p:nvPr/>
        </p:nvSpPr>
        <p:spPr bwMode="auto">
          <a:xfrm>
            <a:off x="7937477" y="5479637"/>
            <a:ext cx="590667" cy="7340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rgbClr val="ED1C24"/>
                </a:solidFill>
                <a:latin typeface="Oswald" pitchFamily="2" charset="-52"/>
                <a:ea typeface="+mj-ea"/>
                <a:cs typeface="Traditional Arabic" panose="02020603050405020304" pitchFamily="18" charset="-78"/>
              </a:rPr>
              <a:t>51</a:t>
            </a:r>
            <a:endParaRPr lang="ru-RU" sz="1400" spc="-150" dirty="0">
              <a:latin typeface="Oswald" pitchFamily="2" charset="-52"/>
              <a:cs typeface="Trebuchet MS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442763" y="825067"/>
            <a:ext cx="6371322" cy="848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Oswald" pitchFamily="2" charset="-52"/>
                <a:cs typeface="Traditional Arabic" panose="02020603050405020304" pitchFamily="18" charset="-78"/>
              </a:rPr>
              <a:t>Создание новых ООПТ</a:t>
            </a:r>
          </a:p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lang="ru-RU" sz="2800" dirty="0" smtClean="0">
                <a:solidFill>
                  <a:srgbClr val="0069AB"/>
                </a:solidFill>
                <a:latin typeface="Oswald" pitchFamily="2" charset="-52"/>
                <a:cs typeface="Trebuchet MS"/>
              </a:rPr>
              <a:t>3-х</a:t>
            </a:r>
            <a:r>
              <a:rPr lang="ru-RU" sz="2200" dirty="0" smtClean="0">
                <a:latin typeface="Oswald" pitchFamily="2" charset="-52"/>
                <a:cs typeface="Trebuchet MS"/>
              </a:rPr>
              <a:t> </a:t>
            </a:r>
            <a:r>
              <a:rPr lang="ru-RU" sz="2000" dirty="0" smtClean="0">
                <a:latin typeface="Oswald" pitchFamily="2" charset="-52"/>
                <a:cs typeface="Trebuchet MS"/>
              </a:rPr>
              <a:t>ООПТ в  </a:t>
            </a:r>
            <a:r>
              <a:rPr lang="ru-RU" sz="2000" dirty="0" err="1" smtClean="0">
                <a:latin typeface="Oswald" pitchFamily="2" charset="-52"/>
                <a:cs typeface="Trebuchet MS"/>
              </a:rPr>
              <a:t>г.Пермь</a:t>
            </a:r>
            <a:endParaRPr lang="ru-RU" sz="2200" dirty="0">
              <a:latin typeface="Oswald" pitchFamily="2" charset="-52"/>
              <a:cs typeface="Trebuchet MS"/>
            </a:endParaRPr>
          </a:p>
        </p:txBody>
      </p:sp>
      <p:sp>
        <p:nvSpPr>
          <p:cNvPr id="50" name="TextBox 7"/>
          <p:cNvSpPr>
            <a:spLocks/>
          </p:cNvSpPr>
          <p:nvPr/>
        </p:nvSpPr>
        <p:spPr bwMode="auto">
          <a:xfrm>
            <a:off x="6903933" y="1210406"/>
            <a:ext cx="1240833" cy="3371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3B3838"/>
                </a:solidFill>
                <a:latin typeface="Oswald" pitchFamily="2" charset="-52"/>
                <a:ea typeface="+mj-ea"/>
                <a:cs typeface="Traditional Arabic" panose="02020603050405020304" pitchFamily="18" charset="-78"/>
              </a:rPr>
              <a:t>S=</a:t>
            </a:r>
            <a:r>
              <a:rPr lang="ru-RU" sz="2000" dirty="0" smtClean="0">
                <a:solidFill>
                  <a:srgbClr val="3B3838"/>
                </a:solidFill>
                <a:latin typeface="Oswald" pitchFamily="2" charset="-52"/>
                <a:ea typeface="+mj-ea"/>
                <a:cs typeface="Traditional Arabic" panose="02020603050405020304" pitchFamily="18" charset="-78"/>
              </a:rPr>
              <a:t>658</a:t>
            </a:r>
            <a:r>
              <a:rPr lang="en-US" sz="2000" dirty="0" smtClean="0">
                <a:solidFill>
                  <a:srgbClr val="3B3838"/>
                </a:solidFill>
                <a:latin typeface="Oswald" pitchFamily="2" charset="-52"/>
                <a:ea typeface="+mj-ea"/>
                <a:cs typeface="Traditional Arabic" panose="02020603050405020304" pitchFamily="18" charset="-78"/>
              </a:rPr>
              <a:t> </a:t>
            </a:r>
            <a:r>
              <a:rPr lang="ru-RU" sz="2000" dirty="0" smtClean="0">
                <a:solidFill>
                  <a:srgbClr val="3B3838"/>
                </a:solidFill>
                <a:latin typeface="Oswald" pitchFamily="2" charset="-52"/>
                <a:ea typeface="+mj-ea"/>
                <a:cs typeface="Traditional Arabic" panose="02020603050405020304" pitchFamily="18" charset="-78"/>
              </a:rPr>
              <a:t>га</a:t>
            </a:r>
            <a:r>
              <a:rPr lang="en-US" sz="2000" dirty="0" smtClean="0">
                <a:solidFill>
                  <a:srgbClr val="3B3838"/>
                </a:solidFill>
                <a:latin typeface="Oswald" pitchFamily="2" charset="-52"/>
                <a:ea typeface="+mj-ea"/>
                <a:cs typeface="Traditional Arabic" panose="02020603050405020304" pitchFamily="18" charset="-78"/>
              </a:rPr>
              <a:t> </a:t>
            </a:r>
            <a:endParaRPr lang="ru-RU" sz="2000" dirty="0">
              <a:solidFill>
                <a:srgbClr val="3B3838"/>
              </a:solidFill>
              <a:latin typeface="Oswald" pitchFamily="2" charset="-52"/>
              <a:ea typeface="+mj-ea"/>
              <a:cs typeface="Traditional Arabic" panose="02020603050405020304" pitchFamily="18" charset="-78"/>
            </a:endParaRPr>
          </a:p>
        </p:txBody>
      </p:sp>
      <p:sp>
        <p:nvSpPr>
          <p:cNvPr id="56" name="TextBox 7"/>
          <p:cNvSpPr/>
          <p:nvPr/>
        </p:nvSpPr>
        <p:spPr>
          <a:xfrm>
            <a:off x="10202210" y="3822761"/>
            <a:ext cx="1989790" cy="64649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Oswald SemiBold" pitchFamily="2" charset="-52"/>
              </a:rPr>
              <a:t>«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Oswald SemiBold" pitchFamily="2" charset="-52"/>
              </a:rPr>
              <a:t>Новогайвинский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Oswald SemiBold" pitchFamily="2" charset="-52"/>
              </a:rPr>
              <a:t> бор»</a:t>
            </a:r>
            <a:endParaRPr lang="ru-RU" sz="1600" strike="noStrike" spc="-1" dirty="0">
              <a:solidFill>
                <a:schemeClr val="accent5">
                  <a:lumMod val="50000"/>
                </a:schemeClr>
              </a:solidFill>
              <a:latin typeface="Oswald SemiBold" pitchFamily="2" charset="-52"/>
            </a:endParaRPr>
          </a:p>
        </p:txBody>
      </p:sp>
      <p:sp>
        <p:nvSpPr>
          <p:cNvPr id="57" name="TextBox 7"/>
          <p:cNvSpPr>
            <a:spLocks/>
          </p:cNvSpPr>
          <p:nvPr/>
        </p:nvSpPr>
        <p:spPr bwMode="auto">
          <a:xfrm>
            <a:off x="1054261" y="2243292"/>
            <a:ext cx="1464253" cy="4714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rgbClr val="ED1C24"/>
                </a:solidFill>
                <a:latin typeface="Oswald" pitchFamily="2" charset="-52"/>
                <a:ea typeface="+mj-ea"/>
                <a:cs typeface="Traditional Arabic" panose="02020603050405020304" pitchFamily="18" charset="-78"/>
              </a:rPr>
              <a:t>18</a:t>
            </a:r>
            <a:r>
              <a:rPr lang="en-US" sz="2400" b="1" dirty="0" smtClean="0">
                <a:solidFill>
                  <a:srgbClr val="ED1C24"/>
                </a:solidFill>
                <a:latin typeface="Oswald" pitchFamily="2" charset="-52"/>
                <a:ea typeface="+mj-ea"/>
                <a:cs typeface="Traditional Arabic" panose="02020603050405020304" pitchFamily="18" charset="-78"/>
              </a:rPr>
              <a:t> </a:t>
            </a:r>
            <a:r>
              <a:rPr lang="ru-RU" sz="1400" dirty="0" smtClean="0">
                <a:latin typeface="Oswald" pitchFamily="2" charset="-52"/>
                <a:cs typeface="Trebuchet MS"/>
              </a:rPr>
              <a:t>шт.</a:t>
            </a:r>
            <a:endParaRPr lang="ru-RU" sz="1400" dirty="0">
              <a:latin typeface="Oswald" pitchFamily="2" charset="-52"/>
              <a:cs typeface="Trebuchet MS"/>
            </a:endParaRP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0625" y="3376323"/>
            <a:ext cx="1384287" cy="2846861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6091" y="1667060"/>
            <a:ext cx="5857499" cy="3540812"/>
          </a:xfrm>
          <a:prstGeom prst="rect">
            <a:avLst/>
          </a:prstGeom>
        </p:spPr>
      </p:pic>
      <p:sp>
        <p:nvSpPr>
          <p:cNvPr id="60" name="Прямоугольник 59"/>
          <p:cNvSpPr/>
          <p:nvPr/>
        </p:nvSpPr>
        <p:spPr>
          <a:xfrm>
            <a:off x="187140" y="4232546"/>
            <a:ext cx="2533485" cy="1884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lang="ru-RU" sz="1400" dirty="0">
                <a:latin typeface="Oswald Light" pitchFamily="2" charset="-52"/>
              </a:rPr>
              <a:t>Водный маршрут: пос. </a:t>
            </a:r>
            <a:r>
              <a:rPr lang="ru-RU" sz="1400" dirty="0" err="1">
                <a:latin typeface="Oswald Light" pitchFamily="2" charset="-52"/>
              </a:rPr>
              <a:t>Акчим</a:t>
            </a:r>
            <a:r>
              <a:rPr lang="ru-RU" sz="1400" dirty="0">
                <a:latin typeface="Oswald Light" pitchFamily="2" charset="-52"/>
              </a:rPr>
              <a:t> </a:t>
            </a:r>
            <a:r>
              <a:rPr lang="ru-RU" sz="1400" dirty="0" smtClean="0">
                <a:latin typeface="Oswald Light" pitchFamily="2" charset="-52"/>
              </a:rPr>
              <a:t/>
            </a:r>
            <a:br>
              <a:rPr lang="ru-RU" sz="1400" dirty="0" smtClean="0">
                <a:latin typeface="Oswald Light" pitchFamily="2" charset="-52"/>
              </a:rPr>
            </a:br>
            <a:r>
              <a:rPr lang="ru-RU" sz="1400" dirty="0" smtClean="0">
                <a:latin typeface="Oswald Light" pitchFamily="2" charset="-52"/>
              </a:rPr>
              <a:t>– </a:t>
            </a:r>
            <a:r>
              <a:rPr lang="ru-RU" sz="1400" dirty="0">
                <a:latin typeface="Oswald Light" pitchFamily="2" charset="-52"/>
              </a:rPr>
              <a:t>пос. Набережный на реке </a:t>
            </a:r>
            <a:r>
              <a:rPr lang="ru-RU" sz="1400" dirty="0" smtClean="0">
                <a:latin typeface="Oswald Light" pitchFamily="2" charset="-52"/>
              </a:rPr>
              <a:t>Вишера</a:t>
            </a:r>
          </a:p>
          <a:p>
            <a:pPr marL="12700" marR="5080">
              <a:lnSpc>
                <a:spcPct val="101200"/>
              </a:lnSpc>
              <a:spcBef>
                <a:spcPts val="95"/>
              </a:spcBef>
            </a:pPr>
            <a:endParaRPr lang="ru-RU" sz="1400" dirty="0" smtClean="0">
              <a:latin typeface="Oswald Light" pitchFamily="2" charset="-52"/>
            </a:endParaRPr>
          </a:p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lang="ru-RU" sz="1400" dirty="0">
                <a:latin typeface="Oswald Light" pitchFamily="2" charset="-52"/>
              </a:rPr>
              <a:t>Водный маршрут: пос. Шумихинский – пос. Мыс на реке </a:t>
            </a:r>
            <a:r>
              <a:rPr lang="ru-RU" sz="1400" dirty="0" smtClean="0">
                <a:latin typeface="Oswald Light" pitchFamily="2" charset="-52"/>
              </a:rPr>
              <a:t>Усьва</a:t>
            </a:r>
          </a:p>
          <a:p>
            <a:pPr marL="12700" marR="5080">
              <a:lnSpc>
                <a:spcPct val="101200"/>
              </a:lnSpc>
              <a:spcBef>
                <a:spcPts val="95"/>
              </a:spcBef>
            </a:pPr>
            <a:endParaRPr lang="ru-RU" sz="1400" dirty="0" smtClean="0">
              <a:latin typeface="Oswald Light" pitchFamily="2" charset="-52"/>
            </a:endParaRPr>
          </a:p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lang="ru-RU" sz="1400" dirty="0">
                <a:latin typeface="Oswald Light" pitchFamily="2" charset="-52"/>
              </a:rPr>
              <a:t>Водный маршрут: пос. Кын </a:t>
            </a:r>
            <a:r>
              <a:rPr lang="ru-RU" sz="1400" dirty="0" smtClean="0">
                <a:latin typeface="Oswald Light" pitchFamily="2" charset="-52"/>
              </a:rPr>
              <a:t/>
            </a:r>
            <a:br>
              <a:rPr lang="ru-RU" sz="1400" dirty="0" smtClean="0">
                <a:latin typeface="Oswald Light" pitchFamily="2" charset="-52"/>
              </a:rPr>
            </a:br>
            <a:r>
              <a:rPr lang="ru-RU" sz="1400" dirty="0" smtClean="0">
                <a:latin typeface="Oswald Light" pitchFamily="2" charset="-52"/>
              </a:rPr>
              <a:t>– </a:t>
            </a:r>
            <a:r>
              <a:rPr lang="ru-RU" sz="1400" dirty="0">
                <a:latin typeface="Oswald Light" pitchFamily="2" charset="-52"/>
              </a:rPr>
              <a:t>г. Чусовой на реке Чусовая</a:t>
            </a:r>
            <a:endParaRPr lang="ru-RU" sz="1400" spc="-150" dirty="0">
              <a:latin typeface="Oswald Light" pitchFamily="2" charset="-52"/>
              <a:cs typeface="Trebuchet MS"/>
            </a:endParaRPr>
          </a:p>
        </p:txBody>
      </p:sp>
      <p:sp>
        <p:nvSpPr>
          <p:cNvPr id="61" name="TextBox 7"/>
          <p:cNvSpPr/>
          <p:nvPr/>
        </p:nvSpPr>
        <p:spPr>
          <a:xfrm>
            <a:off x="10291289" y="3041929"/>
            <a:ext cx="1815392" cy="62725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Oswald SemiBold" pitchFamily="2" charset="-52"/>
              </a:rPr>
              <a:t>«Долина реки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Oswald SemiBold" pitchFamily="2" charset="-52"/>
              </a:rPr>
              <a:t>Данилиха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Oswald SemiBold" pitchFamily="2" charset="-52"/>
              </a:rPr>
              <a:t>»</a:t>
            </a:r>
            <a:endParaRPr lang="ru-RU" sz="1600" strike="noStrike" spc="-1" dirty="0">
              <a:solidFill>
                <a:schemeClr val="accent5">
                  <a:lumMod val="50000"/>
                </a:schemeClr>
              </a:solidFill>
              <a:latin typeface="Oswald SemiBold" pitchFamily="2" charset="-52"/>
            </a:endParaRPr>
          </a:p>
        </p:txBody>
      </p:sp>
      <p:sp>
        <p:nvSpPr>
          <p:cNvPr id="62" name="TextBox 7"/>
          <p:cNvSpPr/>
          <p:nvPr/>
        </p:nvSpPr>
        <p:spPr>
          <a:xfrm>
            <a:off x="10168659" y="2271313"/>
            <a:ext cx="2056892" cy="79086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Oswald SemiBold" pitchFamily="2" charset="-52"/>
              </a:rPr>
              <a:t>«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Oswald SemiBold" pitchFamily="2" charset="-52"/>
              </a:rPr>
              <a:t>Егошихинская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Oswald SemiBold" pitchFamily="2" charset="-52"/>
              </a:rPr>
              <a:t> долина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Oswald SemiBold" pitchFamily="2" charset="-52"/>
              </a:rPr>
              <a:t>»</a:t>
            </a:r>
            <a:endParaRPr lang="ru-RU" sz="1600" strike="noStrike" spc="-1" dirty="0">
              <a:solidFill>
                <a:schemeClr val="accent5">
                  <a:lumMod val="50000"/>
                </a:schemeClr>
              </a:solidFill>
              <a:latin typeface="Oswald SemiBold" pitchFamily="2" charset="-52"/>
            </a:endParaRPr>
          </a:p>
        </p:txBody>
      </p:sp>
      <p:sp>
        <p:nvSpPr>
          <p:cNvPr id="63" name="TextBox 7"/>
          <p:cNvSpPr>
            <a:spLocks/>
          </p:cNvSpPr>
          <p:nvPr/>
        </p:nvSpPr>
        <p:spPr bwMode="auto">
          <a:xfrm>
            <a:off x="8436931" y="5566078"/>
            <a:ext cx="1896659" cy="5640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defRPr/>
            </a:pPr>
            <a:r>
              <a:rPr lang="ru-RU" sz="1400" dirty="0">
                <a:latin typeface="Oswald" pitchFamily="2" charset="-52"/>
                <a:ea typeface="+mj-ea"/>
                <a:cs typeface="Traditional Arabic" panose="02020603050405020304" pitchFamily="18" charset="-78"/>
              </a:rPr>
              <a:t>ед. техники </a:t>
            </a:r>
            <a:r>
              <a:rPr lang="ru-RU" sz="1400" dirty="0" smtClean="0">
                <a:latin typeface="Oswald" pitchFamily="2" charset="-52"/>
                <a:ea typeface="+mj-ea"/>
                <a:cs typeface="Traditional Arabic" panose="02020603050405020304" pitchFamily="18" charset="-78"/>
              </a:rPr>
              <a:t/>
            </a:r>
            <a:br>
              <a:rPr lang="ru-RU" sz="1400" dirty="0" smtClean="0">
                <a:latin typeface="Oswald" pitchFamily="2" charset="-52"/>
                <a:ea typeface="+mj-ea"/>
                <a:cs typeface="Traditional Arabic" panose="02020603050405020304" pitchFamily="18" charset="-78"/>
              </a:rPr>
            </a:br>
            <a:r>
              <a:rPr lang="ru-RU" sz="1400" dirty="0" smtClean="0">
                <a:latin typeface="Oswald" pitchFamily="2" charset="-52"/>
                <a:ea typeface="+mj-ea"/>
                <a:cs typeface="Traditional Arabic" panose="02020603050405020304" pitchFamily="18" charset="-78"/>
              </a:rPr>
              <a:t>и </a:t>
            </a:r>
            <a:r>
              <a:rPr lang="ru-RU" sz="1400" dirty="0">
                <a:latin typeface="Oswald" pitchFamily="2" charset="-52"/>
                <a:ea typeface="+mj-ea"/>
                <a:cs typeface="Traditional Arabic" panose="02020603050405020304" pitchFamily="18" charset="-78"/>
              </a:rPr>
              <a:t>оборудования</a:t>
            </a:r>
          </a:p>
        </p:txBody>
      </p:sp>
    </p:spTree>
    <p:extLst>
      <p:ext uri="{BB962C8B-B14F-4D97-AF65-F5344CB8AC3E}">
        <p14:creationId xmlns:p14="http://schemas.microsoft.com/office/powerpoint/2010/main" val="64263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>
            <a:extLst>
              <a:ext uri="{FF2B5EF4-FFF2-40B4-BE49-F238E27FC236}">
                <a16:creationId xmlns:a16="http://schemas.microsoft.com/office/drawing/2014/main" xmlns="" id="{C6945617-9F61-4A56-AA08-6469C210B3EC}"/>
              </a:ext>
            </a:extLst>
          </p:cNvPr>
          <p:cNvSpPr txBox="1">
            <a:spLocks/>
          </p:cNvSpPr>
          <p:nvPr/>
        </p:nvSpPr>
        <p:spPr>
          <a:xfrm>
            <a:off x="491046" y="171260"/>
            <a:ext cx="11236731" cy="563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500"/>
              </a:lnSpc>
            </a:pPr>
            <a:r>
              <a:rPr lang="ru-RU" sz="2800" dirty="0">
                <a:solidFill>
                  <a:srgbClr val="0070C0"/>
                </a:solidFill>
                <a:latin typeface="Oswald" pitchFamily="2" charset="-52"/>
              </a:rPr>
              <a:t>Развитие лесного хозяйства Пермского края</a:t>
            </a:r>
          </a:p>
        </p:txBody>
      </p:sp>
      <p:sp>
        <p:nvSpPr>
          <p:cNvPr id="65" name="Текст 44"/>
          <p:cNvSpPr>
            <a:spLocks noGrp="1"/>
          </p:cNvSpPr>
          <p:nvPr>
            <p:ph type="body" sz="quarter" idx="10"/>
          </p:nvPr>
        </p:nvSpPr>
        <p:spPr>
          <a:xfrm>
            <a:off x="507685" y="6472731"/>
            <a:ext cx="2520950" cy="338137"/>
          </a:xfrm>
        </p:spPr>
        <p:txBody>
          <a:bodyPr/>
          <a:lstStyle/>
          <a:p>
            <a:r>
              <a:rPr lang="ru-RU" dirty="0">
                <a:latin typeface="Oswald" pitchFamily="2" charset="-52"/>
              </a:rPr>
              <a:t>ПРАВИТЕЛЬСТВО ПЕРМСКОГО КРАЯ</a:t>
            </a:r>
          </a:p>
        </p:txBody>
      </p:sp>
      <p:sp>
        <p:nvSpPr>
          <p:cNvPr id="66" name="Текст 45"/>
          <p:cNvSpPr>
            <a:spLocks noGrp="1"/>
          </p:cNvSpPr>
          <p:nvPr>
            <p:ph type="body" sz="quarter" idx="14"/>
          </p:nvPr>
        </p:nvSpPr>
        <p:spPr>
          <a:xfrm>
            <a:off x="3258350" y="6438293"/>
            <a:ext cx="5675300" cy="40478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Oswald" pitchFamily="2" charset="-52"/>
              </a:rPr>
              <a:t>О достижении целевых </a:t>
            </a:r>
            <a:r>
              <a:rPr lang="ru-RU" dirty="0" smtClean="0">
                <a:latin typeface="Oswald" pitchFamily="2" charset="-52"/>
              </a:rPr>
              <a:t>показателей государственных </a:t>
            </a:r>
            <a:r>
              <a:rPr lang="ru-RU" dirty="0">
                <a:latin typeface="Oswald" pitchFamily="2" charset="-52"/>
              </a:rPr>
              <a:t>программ Пермского края </a:t>
            </a:r>
            <a:r>
              <a:rPr lang="ru-RU" dirty="0" smtClean="0">
                <a:latin typeface="Oswald" pitchFamily="2" charset="-52"/>
              </a:rPr>
              <a:t/>
            </a:r>
            <a:br>
              <a:rPr lang="ru-RU" dirty="0" smtClean="0">
                <a:latin typeface="Oswald" pitchFamily="2" charset="-52"/>
              </a:rPr>
            </a:br>
            <a:r>
              <a:rPr lang="ru-RU" dirty="0" smtClean="0">
                <a:latin typeface="Oswald" pitchFamily="2" charset="-52"/>
              </a:rPr>
              <a:t>при </a:t>
            </a:r>
            <a:r>
              <a:rPr lang="ru-RU" dirty="0">
                <a:latin typeface="Oswald" pitchFamily="2" charset="-52"/>
              </a:rPr>
              <a:t>исполнении бюджета Пермского края за 2022 год</a:t>
            </a:r>
          </a:p>
        </p:txBody>
      </p:sp>
      <p:cxnSp>
        <p:nvCxnSpPr>
          <p:cNvPr id="76" name="Прямая соединительная линия 75">
            <a:extLst>
              <a:ext uri="{FF2B5EF4-FFF2-40B4-BE49-F238E27FC236}">
                <a16:creationId xmlns:a16="http://schemas.microsoft.com/office/drawing/2014/main" xmlns="" id="{696B5B6A-A99E-4004-8387-F61410BB4201}"/>
              </a:ext>
            </a:extLst>
          </p:cNvPr>
          <p:cNvCxnSpPr/>
          <p:nvPr/>
        </p:nvCxnSpPr>
        <p:spPr>
          <a:xfrm>
            <a:off x="359171" y="652357"/>
            <a:ext cx="10881146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3"/>
          <a:srcRect l="22029" t="17782" r="26410" b="10561"/>
          <a:stretch/>
        </p:blipFill>
        <p:spPr>
          <a:xfrm>
            <a:off x="10652231" y="76285"/>
            <a:ext cx="1448767" cy="1259340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262138" y="818268"/>
            <a:ext cx="50440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swald Light" pitchFamily="2" charset="-52"/>
                <a:ea typeface="+mj-ea"/>
                <a:cs typeface="Traditional Arabic" panose="02020603050405020304" pitchFamily="18" charset="-78"/>
              </a:rPr>
              <a:t>Сокращение площади</a:t>
            </a:r>
            <a:b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swald Light" pitchFamily="2" charset="-52"/>
                <a:ea typeface="+mj-ea"/>
                <a:cs typeface="Traditional Arabic" panose="02020603050405020304" pitchFamily="18" charset="-78"/>
              </a:rPr>
            </a:b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swald Light" pitchFamily="2" charset="-52"/>
                <a:ea typeface="+mj-ea"/>
                <a:cs typeface="Traditional Arabic" panose="02020603050405020304" pitchFamily="18" charset="-78"/>
              </a:rPr>
              <a:t>лесных пожаров</a:t>
            </a:r>
            <a:endParaRPr lang="ru-RU" sz="2800" b="1" dirty="0">
              <a:solidFill>
                <a:schemeClr val="tx1">
                  <a:lumMod val="85000"/>
                  <a:lumOff val="15000"/>
                </a:schemeClr>
              </a:solidFill>
              <a:latin typeface="Oswald Light" pitchFamily="2" charset="-52"/>
              <a:ea typeface="+mj-ea"/>
              <a:cs typeface="Traditional Arabic" panose="02020603050405020304" pitchFamily="18" charset="-78"/>
            </a:endParaRPr>
          </a:p>
        </p:txBody>
      </p:sp>
      <p:sp>
        <p:nvSpPr>
          <p:cNvPr id="29" name="TextBox 7"/>
          <p:cNvSpPr>
            <a:spLocks/>
          </p:cNvSpPr>
          <p:nvPr/>
        </p:nvSpPr>
        <p:spPr bwMode="auto">
          <a:xfrm>
            <a:off x="2373518" y="1224769"/>
            <a:ext cx="3130152" cy="5073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rgbClr val="0069AB"/>
                </a:solidFill>
                <a:latin typeface="Oswald Light" pitchFamily="2" charset="-52"/>
                <a:ea typeface="+mj-ea"/>
                <a:cs typeface="Traditional Arabic" panose="02020603050405020304" pitchFamily="18" charset="-78"/>
              </a:rPr>
              <a:t>          </a:t>
            </a:r>
            <a:r>
              <a:rPr lang="ru-RU" sz="2400" b="1" dirty="0" smtClean="0">
                <a:solidFill>
                  <a:srgbClr val="0069AB"/>
                </a:solidFill>
                <a:latin typeface="Oswald Light" pitchFamily="2" charset="-52"/>
                <a:ea typeface="+mj-ea"/>
                <a:cs typeface="Traditional Arabic" panose="02020603050405020304" pitchFamily="18" charset="-78"/>
              </a:rPr>
              <a:t>на </a:t>
            </a:r>
            <a:r>
              <a:rPr lang="ru-RU" sz="2800" b="1" dirty="0" smtClean="0">
                <a:solidFill>
                  <a:srgbClr val="0069AB"/>
                </a:solidFill>
                <a:latin typeface="Oswald Light" pitchFamily="2" charset="-52"/>
                <a:ea typeface="+mj-ea"/>
                <a:cs typeface="Traditional Arabic" panose="02020603050405020304" pitchFamily="18" charset="-78"/>
              </a:rPr>
              <a:t>299,</a:t>
            </a:r>
            <a:r>
              <a:rPr lang="ru-RU" sz="2000" b="1" dirty="0" smtClean="0">
                <a:solidFill>
                  <a:srgbClr val="0069AB"/>
                </a:solidFill>
                <a:latin typeface="Oswald Light" pitchFamily="2" charset="-52"/>
                <a:ea typeface="+mj-ea"/>
                <a:cs typeface="Traditional Arabic" panose="02020603050405020304" pitchFamily="18" charset="-78"/>
              </a:rPr>
              <a:t>1</a:t>
            </a:r>
            <a:r>
              <a:rPr lang="ru-RU" sz="2400" b="1" dirty="0" smtClean="0">
                <a:solidFill>
                  <a:srgbClr val="0069AB"/>
                </a:solidFill>
                <a:latin typeface="Oswald Light" pitchFamily="2" charset="-52"/>
                <a:ea typeface="+mj-ea"/>
                <a:cs typeface="Traditional Arabic" panose="02020603050405020304" pitchFamily="18" charset="-78"/>
              </a:rPr>
              <a:t> </a:t>
            </a:r>
            <a:r>
              <a:rPr lang="ru-RU" sz="2000" dirty="0" smtClean="0">
                <a:latin typeface="Oswald Light" pitchFamily="2" charset="-52"/>
                <a:ea typeface="+mj-ea"/>
                <a:cs typeface="Traditional Arabic" panose="02020603050405020304" pitchFamily="18" charset="-78"/>
              </a:rPr>
              <a:t>га</a:t>
            </a:r>
            <a:endParaRPr lang="ru-RU" sz="2000" dirty="0">
              <a:latin typeface="Oswald Light" pitchFamily="2" charset="-52"/>
              <a:ea typeface="+mj-ea"/>
              <a:cs typeface="Traditional Arabic" panose="02020603050405020304" pitchFamily="18" charset="-78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527" y="747359"/>
            <a:ext cx="2134237" cy="1600678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279715" y="1830737"/>
            <a:ext cx="4641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Oswald Light" pitchFamily="2" charset="-52"/>
                <a:cs typeface="Trebuchet MS"/>
              </a:rPr>
              <a:t>Приведение в нормативное состояние </a:t>
            </a:r>
            <a:r>
              <a:rPr lang="ru-RU" dirty="0" smtClean="0">
                <a:latin typeface="Oswald Light" pitchFamily="2" charset="-52"/>
                <a:cs typeface="Trebuchet MS"/>
              </a:rPr>
              <a:t>зданий лесничеств</a:t>
            </a:r>
            <a:endParaRPr lang="ru-RU" dirty="0">
              <a:latin typeface="Oswald Light" pitchFamily="2" charset="-52"/>
              <a:cs typeface="Trebuchet MS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84169" y="3907684"/>
            <a:ext cx="589532" cy="589532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279715" y="3203723"/>
            <a:ext cx="48393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Oswald Light" pitchFamily="2" charset="-52"/>
                <a:cs typeface="Trebuchet MS"/>
              </a:rPr>
              <a:t>Закупка </a:t>
            </a:r>
            <a:r>
              <a:rPr lang="ru-RU" dirty="0" err="1">
                <a:latin typeface="Oswald Light" pitchFamily="2" charset="-52"/>
                <a:cs typeface="Trebuchet MS"/>
              </a:rPr>
              <a:t>лесопожарной</a:t>
            </a:r>
            <a:r>
              <a:rPr lang="ru-RU" dirty="0">
                <a:latin typeface="Oswald Light" pitchFamily="2" charset="-52"/>
                <a:cs typeface="Trebuchet MS"/>
              </a:rPr>
              <a:t> </a:t>
            </a:r>
            <a:r>
              <a:rPr lang="ru-RU" dirty="0" smtClean="0">
                <a:latin typeface="Oswald Light" pitchFamily="2" charset="-52"/>
                <a:cs typeface="Trebuchet MS"/>
              </a:rPr>
              <a:t>техники, </a:t>
            </a:r>
            <a:r>
              <a:rPr lang="ru-RU" dirty="0" err="1" smtClean="0">
                <a:latin typeface="Oswald Light" pitchFamily="2" charset="-52"/>
                <a:cs typeface="Trebuchet MS"/>
              </a:rPr>
              <a:t>лесопожарного</a:t>
            </a:r>
            <a:r>
              <a:rPr lang="ru-RU" dirty="0" smtClean="0">
                <a:latin typeface="Oswald Light" pitchFamily="2" charset="-52"/>
                <a:cs typeface="Trebuchet MS"/>
              </a:rPr>
              <a:t> лесохозяйственного оборудования</a:t>
            </a:r>
            <a:endParaRPr lang="ru-RU" dirty="0">
              <a:latin typeface="Oswald Light" pitchFamily="2" charset="-52"/>
              <a:cs typeface="Trebuchet MS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6"/>
          <a:srcRect l="28834" t="58916" r="68303" b="35291"/>
          <a:stretch/>
        </p:blipFill>
        <p:spPr>
          <a:xfrm>
            <a:off x="396000" y="3919705"/>
            <a:ext cx="480684" cy="547200"/>
          </a:xfrm>
          <a:prstGeom prst="rect">
            <a:avLst/>
          </a:prstGeom>
        </p:spPr>
      </p:pic>
      <p:sp>
        <p:nvSpPr>
          <p:cNvPr id="37" name="TextBox 7"/>
          <p:cNvSpPr>
            <a:spLocks/>
          </p:cNvSpPr>
          <p:nvPr/>
        </p:nvSpPr>
        <p:spPr bwMode="auto">
          <a:xfrm>
            <a:off x="995214" y="3896108"/>
            <a:ext cx="2587845" cy="5073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rgbClr val="ED1C24"/>
                </a:solidFill>
                <a:latin typeface="Oswald Light" pitchFamily="2" charset="-52"/>
                <a:ea typeface="+mj-ea"/>
                <a:cs typeface="Traditional Arabic" panose="02020603050405020304" pitchFamily="18" charset="-78"/>
              </a:rPr>
              <a:t>117 </a:t>
            </a:r>
            <a:r>
              <a:rPr lang="ru-RU" dirty="0" err="1" smtClean="0">
                <a:latin typeface="Oswald Light" pitchFamily="2" charset="-52"/>
                <a:cs typeface="Trebuchet MS"/>
              </a:rPr>
              <a:t>м</a:t>
            </a:r>
            <a:r>
              <a:rPr lang="ru-RU" sz="1600" dirty="0" err="1" smtClean="0">
                <a:latin typeface="Oswald Light" pitchFamily="2" charset="-52"/>
                <a:cs typeface="Trebuchet MS"/>
              </a:rPr>
              <a:t>лн.руб</a:t>
            </a:r>
            <a:r>
              <a:rPr lang="ru-RU" sz="1600" dirty="0">
                <a:latin typeface="Oswald Light" pitchFamily="2" charset="-52"/>
                <a:cs typeface="Trebuchet MS"/>
              </a:rPr>
              <a:t>.</a:t>
            </a:r>
          </a:p>
          <a:p>
            <a:pPr>
              <a:defRPr/>
            </a:pPr>
            <a:endParaRPr lang="ru-RU" dirty="0">
              <a:latin typeface="Oswald Light" pitchFamily="2" charset="-52"/>
              <a:cs typeface="Trebuchet MS"/>
            </a:endParaRPr>
          </a:p>
        </p:txBody>
      </p:sp>
      <p:sp>
        <p:nvSpPr>
          <p:cNvPr id="38" name="TextBox 7"/>
          <p:cNvSpPr>
            <a:spLocks/>
          </p:cNvSpPr>
          <p:nvPr/>
        </p:nvSpPr>
        <p:spPr bwMode="auto">
          <a:xfrm>
            <a:off x="3595289" y="3896108"/>
            <a:ext cx="2587845" cy="5073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0069AB"/>
                </a:solidFill>
                <a:latin typeface="Oswald Light" pitchFamily="2" charset="-52"/>
                <a:ea typeface="+mj-ea"/>
                <a:cs typeface="Traditional Arabic" panose="02020603050405020304" pitchFamily="18" charset="-78"/>
              </a:rPr>
              <a:t>7</a:t>
            </a:r>
            <a:r>
              <a:rPr lang="ru-RU" sz="3200" b="1" dirty="0" smtClean="0">
                <a:solidFill>
                  <a:srgbClr val="0069AB"/>
                </a:solidFill>
                <a:latin typeface="Oswald Light" pitchFamily="2" charset="-52"/>
                <a:ea typeface="+mj-ea"/>
                <a:cs typeface="Traditional Arabic" panose="02020603050405020304" pitchFamily="18" charset="-78"/>
              </a:rPr>
              <a:t>5 </a:t>
            </a:r>
            <a:r>
              <a:rPr lang="ru-RU" spc="-150" dirty="0" smtClean="0">
                <a:latin typeface="Oswald Light" pitchFamily="2" charset="-52"/>
                <a:cs typeface="Trebuchet MS"/>
              </a:rPr>
              <a:t>ед</a:t>
            </a:r>
            <a:r>
              <a:rPr lang="ru-RU" spc="-150" dirty="0">
                <a:latin typeface="Oswald Light" pitchFamily="2" charset="-52"/>
                <a:cs typeface="Trebuchet MS"/>
              </a:rPr>
              <a:t>.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276876" y="4704488"/>
            <a:ext cx="38768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Oswald Light" pitchFamily="2" charset="-52"/>
                <a:cs typeface="Trebuchet MS"/>
              </a:rPr>
              <a:t>Проведение </a:t>
            </a:r>
            <a:r>
              <a:rPr lang="ru-RU" dirty="0" err="1" smtClean="0">
                <a:latin typeface="Oswald Light" pitchFamily="2" charset="-52"/>
                <a:cs typeface="Trebuchet MS"/>
              </a:rPr>
              <a:t>авиамониторинга</a:t>
            </a:r>
            <a:r>
              <a:rPr lang="ru-RU" dirty="0" smtClean="0">
                <a:latin typeface="Oswald Light" pitchFamily="2" charset="-52"/>
                <a:cs typeface="Trebuchet MS"/>
              </a:rPr>
              <a:t>, ежегодно</a:t>
            </a:r>
            <a:endParaRPr lang="ru-RU" dirty="0">
              <a:latin typeface="Oswald Light" pitchFamily="2" charset="-52"/>
              <a:cs typeface="Trebuchet MS"/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6"/>
          <a:srcRect l="28834" t="58916" r="68303" b="35291"/>
          <a:stretch/>
        </p:blipFill>
        <p:spPr>
          <a:xfrm>
            <a:off x="405855" y="5297697"/>
            <a:ext cx="480684" cy="547200"/>
          </a:xfrm>
          <a:prstGeom prst="rect">
            <a:avLst/>
          </a:prstGeom>
        </p:spPr>
      </p:pic>
      <p:sp>
        <p:nvSpPr>
          <p:cNvPr id="49" name="TextBox 7"/>
          <p:cNvSpPr>
            <a:spLocks/>
          </p:cNvSpPr>
          <p:nvPr/>
        </p:nvSpPr>
        <p:spPr bwMode="auto">
          <a:xfrm>
            <a:off x="956350" y="5275507"/>
            <a:ext cx="2587845" cy="5073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rgbClr val="ED1C24"/>
                </a:solidFill>
                <a:latin typeface="Oswald Light" pitchFamily="2" charset="-52"/>
                <a:ea typeface="+mj-ea"/>
                <a:cs typeface="Traditional Arabic" panose="02020603050405020304" pitchFamily="18" charset="-78"/>
              </a:rPr>
              <a:t>51 </a:t>
            </a:r>
            <a:r>
              <a:rPr lang="ru-RU" dirty="0" err="1" smtClean="0">
                <a:latin typeface="Oswald Light" pitchFamily="2" charset="-52"/>
                <a:cs typeface="Trebuchet MS"/>
              </a:rPr>
              <a:t>млн.руб</a:t>
            </a:r>
            <a:r>
              <a:rPr lang="ru-RU" dirty="0" smtClean="0">
                <a:latin typeface="Oswald Light" pitchFamily="2" charset="-52"/>
                <a:cs typeface="Trebuchet MS"/>
              </a:rPr>
              <a:t>.</a:t>
            </a:r>
            <a:endParaRPr lang="ru-RU" dirty="0">
              <a:latin typeface="Oswald Light" pitchFamily="2" charset="-52"/>
              <a:cs typeface="Trebuchet MS"/>
            </a:endParaRPr>
          </a:p>
        </p:txBody>
      </p:sp>
      <p:sp>
        <p:nvSpPr>
          <p:cNvPr id="51" name="TextBox 7"/>
          <p:cNvSpPr>
            <a:spLocks/>
          </p:cNvSpPr>
          <p:nvPr/>
        </p:nvSpPr>
        <p:spPr bwMode="auto">
          <a:xfrm>
            <a:off x="3573452" y="5208502"/>
            <a:ext cx="1402985" cy="5073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rgbClr val="0069AB"/>
                </a:solidFill>
                <a:latin typeface="Oswald Light" pitchFamily="2" charset="-52"/>
                <a:ea typeface="+mj-ea"/>
                <a:cs typeface="Traditional Arabic" panose="02020603050405020304" pitchFamily="18" charset="-78"/>
              </a:rPr>
              <a:t>8 </a:t>
            </a:r>
            <a:r>
              <a:rPr lang="ru-RU" dirty="0" err="1" smtClean="0">
                <a:latin typeface="Oswald Light" pitchFamily="2" charset="-52"/>
                <a:cs typeface="Trebuchet MS"/>
              </a:rPr>
              <a:t>млн.га</a:t>
            </a:r>
            <a:endParaRPr lang="ru-RU" dirty="0">
              <a:latin typeface="Oswald Light" pitchFamily="2" charset="-52"/>
              <a:cs typeface="Trebuchet MS"/>
            </a:endParaRP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9794726">
            <a:off x="2812172" y="5264413"/>
            <a:ext cx="458873" cy="458873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2" t="2223" r="20377" b="11306"/>
          <a:stretch/>
        </p:blipFill>
        <p:spPr>
          <a:xfrm>
            <a:off x="5041355" y="2659586"/>
            <a:ext cx="2136115" cy="1757879"/>
          </a:xfrm>
          <a:prstGeom prst="rect">
            <a:avLst/>
          </a:prstGeom>
        </p:spPr>
      </p:pic>
      <p:sp>
        <p:nvSpPr>
          <p:cNvPr id="54" name="Прямоугольник 53"/>
          <p:cNvSpPr/>
          <p:nvPr/>
        </p:nvSpPr>
        <p:spPr>
          <a:xfrm>
            <a:off x="7539704" y="813204"/>
            <a:ext cx="31342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swald Light" pitchFamily="2" charset="-52"/>
                <a:ea typeface="+mj-ea"/>
                <a:cs typeface="Traditional Arabic" panose="02020603050405020304" pitchFamily="18" charset="-78"/>
              </a:rPr>
              <a:t>Воспроизводство </a:t>
            </a:r>
            <a:r>
              <a:rPr lang="ru-RU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swald Light" pitchFamily="2" charset="-52"/>
                <a:ea typeface="+mj-ea"/>
                <a:cs typeface="Traditional Arabic" panose="02020603050405020304" pitchFamily="18" charset="-78"/>
              </a:rPr>
              <a:t>лесов </a:t>
            </a:r>
            <a:endParaRPr lang="ru-RU" sz="3000" b="1" dirty="0">
              <a:solidFill>
                <a:schemeClr val="tx1">
                  <a:lumMod val="85000"/>
                  <a:lumOff val="15000"/>
                </a:schemeClr>
              </a:solidFill>
              <a:latin typeface="Oswald Light" pitchFamily="2" charset="-52"/>
              <a:ea typeface="+mj-ea"/>
              <a:cs typeface="Traditional Arabic" panose="02020603050405020304" pitchFamily="18" charset="-78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7586142" y="4220230"/>
            <a:ext cx="33154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Oswald Light" pitchFamily="2" charset="-52"/>
                <a:cs typeface="Trebuchet MS"/>
              </a:rPr>
              <a:t>Государственные питомники</a:t>
            </a:r>
            <a:endParaRPr lang="ru-RU" dirty="0">
              <a:latin typeface="Oswald Light" pitchFamily="2" charset="-52"/>
              <a:cs typeface="Trebuchet MS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7552272" y="1824042"/>
            <a:ext cx="38768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Oswald Light" pitchFamily="2" charset="-52"/>
                <a:cs typeface="Trebuchet MS"/>
              </a:rPr>
              <a:t>Обеспечение баланса </a:t>
            </a:r>
            <a:br>
              <a:rPr lang="ru-RU" dirty="0" smtClean="0">
                <a:latin typeface="Oswald Light" pitchFamily="2" charset="-52"/>
                <a:cs typeface="Trebuchet MS"/>
              </a:rPr>
            </a:br>
            <a:r>
              <a:rPr lang="ru-RU" dirty="0" smtClean="0">
                <a:latin typeface="Oswald Light" pitchFamily="2" charset="-52"/>
                <a:cs typeface="Trebuchet MS"/>
              </a:rPr>
              <a:t>выбытия и воспроизводства </a:t>
            </a:r>
            <a:endParaRPr lang="ru-RU" dirty="0">
              <a:latin typeface="Oswald Light" pitchFamily="2" charset="-52"/>
              <a:cs typeface="Trebuchet MS"/>
            </a:endParaRPr>
          </a:p>
        </p:txBody>
      </p:sp>
      <p:sp>
        <p:nvSpPr>
          <p:cNvPr id="67" name="TextBox 7"/>
          <p:cNvSpPr>
            <a:spLocks/>
          </p:cNvSpPr>
          <p:nvPr/>
        </p:nvSpPr>
        <p:spPr bwMode="auto">
          <a:xfrm>
            <a:off x="7563596" y="2153902"/>
            <a:ext cx="1675667" cy="4868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defRPr/>
            </a:pPr>
            <a:endParaRPr lang="ru-RU" sz="2000" b="1" dirty="0">
              <a:solidFill>
                <a:srgbClr val="1D0308"/>
              </a:solidFill>
              <a:latin typeface="Oswald Light" pitchFamily="2" charset="-52"/>
              <a:ea typeface="+mj-ea"/>
              <a:cs typeface="Traditional Arabic" panose="02020603050405020304" pitchFamily="18" charset="-78"/>
            </a:endParaRPr>
          </a:p>
        </p:txBody>
      </p:sp>
      <p:sp>
        <p:nvSpPr>
          <p:cNvPr id="68" name="object 59"/>
          <p:cNvSpPr/>
          <p:nvPr/>
        </p:nvSpPr>
        <p:spPr>
          <a:xfrm>
            <a:off x="379444" y="3145779"/>
            <a:ext cx="4432489" cy="45719"/>
          </a:xfrm>
          <a:custGeom>
            <a:avLst/>
            <a:gdLst/>
            <a:ahLst/>
            <a:cxnLst/>
            <a:rect l="l" t="t" r="r" b="b"/>
            <a:pathLst>
              <a:path w="9942195">
                <a:moveTo>
                  <a:pt x="9942105" y="0"/>
                </a:moveTo>
                <a:lnTo>
                  <a:pt x="0" y="0"/>
                </a:lnTo>
              </a:path>
            </a:pathLst>
          </a:custGeom>
          <a:ln w="73296">
            <a:solidFill>
              <a:srgbClr val="EDEDED"/>
            </a:solidFill>
          </a:ln>
        </p:spPr>
        <p:txBody>
          <a:bodyPr wrap="square" lIns="0" tIns="0" rIns="0" bIns="0" rtlCol="0"/>
          <a:lstStyle/>
          <a:p>
            <a:endParaRPr>
              <a:latin typeface="Oswald Light" pitchFamily="2" charset="-52"/>
            </a:endParaRPr>
          </a:p>
        </p:txBody>
      </p:sp>
      <p:sp>
        <p:nvSpPr>
          <p:cNvPr id="69" name="object 59"/>
          <p:cNvSpPr/>
          <p:nvPr/>
        </p:nvSpPr>
        <p:spPr>
          <a:xfrm>
            <a:off x="360377" y="4456969"/>
            <a:ext cx="4432489" cy="45719"/>
          </a:xfrm>
          <a:custGeom>
            <a:avLst/>
            <a:gdLst/>
            <a:ahLst/>
            <a:cxnLst/>
            <a:rect l="l" t="t" r="r" b="b"/>
            <a:pathLst>
              <a:path w="9942195">
                <a:moveTo>
                  <a:pt x="9942105" y="0"/>
                </a:moveTo>
                <a:lnTo>
                  <a:pt x="0" y="0"/>
                </a:lnTo>
              </a:path>
            </a:pathLst>
          </a:custGeom>
          <a:ln w="73296">
            <a:solidFill>
              <a:srgbClr val="EDEDED"/>
            </a:solidFill>
          </a:ln>
        </p:spPr>
        <p:txBody>
          <a:bodyPr wrap="square" lIns="0" tIns="0" rIns="0" bIns="0" rtlCol="0"/>
          <a:lstStyle/>
          <a:p>
            <a:endParaRPr>
              <a:latin typeface="Oswald Light" pitchFamily="2" charset="-52"/>
            </a:endParaRPr>
          </a:p>
        </p:txBody>
      </p:sp>
      <p:sp>
        <p:nvSpPr>
          <p:cNvPr id="70" name="object 59"/>
          <p:cNvSpPr/>
          <p:nvPr/>
        </p:nvSpPr>
        <p:spPr>
          <a:xfrm>
            <a:off x="359171" y="5905255"/>
            <a:ext cx="4432489" cy="45719"/>
          </a:xfrm>
          <a:custGeom>
            <a:avLst/>
            <a:gdLst/>
            <a:ahLst/>
            <a:cxnLst/>
            <a:rect l="l" t="t" r="r" b="b"/>
            <a:pathLst>
              <a:path w="9942195">
                <a:moveTo>
                  <a:pt x="9942105" y="0"/>
                </a:moveTo>
                <a:lnTo>
                  <a:pt x="0" y="0"/>
                </a:lnTo>
              </a:path>
            </a:pathLst>
          </a:custGeom>
          <a:ln w="73296">
            <a:solidFill>
              <a:srgbClr val="EDEDED"/>
            </a:solidFill>
          </a:ln>
        </p:spPr>
        <p:txBody>
          <a:bodyPr wrap="square" lIns="0" tIns="0" rIns="0" bIns="0" rtlCol="0"/>
          <a:lstStyle/>
          <a:p>
            <a:endParaRPr>
              <a:latin typeface="Oswald Light" pitchFamily="2" charset="-52"/>
            </a:endParaRPr>
          </a:p>
        </p:txBody>
      </p:sp>
      <p:sp>
        <p:nvSpPr>
          <p:cNvPr id="71" name="TextBox 7"/>
          <p:cNvSpPr>
            <a:spLocks/>
          </p:cNvSpPr>
          <p:nvPr/>
        </p:nvSpPr>
        <p:spPr bwMode="auto">
          <a:xfrm>
            <a:off x="10246212" y="1732102"/>
            <a:ext cx="1722188" cy="7482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defRPr/>
            </a:pPr>
            <a:r>
              <a:rPr lang="ru-RU" sz="4400" b="1" dirty="0" smtClean="0">
                <a:solidFill>
                  <a:srgbClr val="0069AB"/>
                </a:solidFill>
                <a:latin typeface="Oswald Light" pitchFamily="2" charset="-52"/>
                <a:ea typeface="+mj-ea"/>
                <a:cs typeface="Traditional Arabic" panose="02020603050405020304" pitchFamily="18" charset="-78"/>
              </a:rPr>
              <a:t>99,</a:t>
            </a:r>
            <a:r>
              <a:rPr lang="ru-RU" sz="4000" b="1" dirty="0" smtClean="0">
                <a:solidFill>
                  <a:srgbClr val="0069AB"/>
                </a:solidFill>
                <a:latin typeface="Oswald Light" pitchFamily="2" charset="-52"/>
                <a:ea typeface="+mj-ea"/>
                <a:cs typeface="Traditional Arabic" panose="02020603050405020304" pitchFamily="18" charset="-78"/>
              </a:rPr>
              <a:t>4</a:t>
            </a:r>
            <a:r>
              <a:rPr lang="ru-RU" dirty="0" smtClean="0">
                <a:latin typeface="Oswald Light" pitchFamily="2" charset="-52"/>
                <a:ea typeface="+mj-ea"/>
                <a:cs typeface="Traditional Arabic" panose="02020603050405020304" pitchFamily="18" charset="-78"/>
              </a:rPr>
              <a:t>%</a:t>
            </a:r>
            <a:r>
              <a:rPr lang="ru-RU" sz="2800" b="1" dirty="0" smtClean="0">
                <a:solidFill>
                  <a:srgbClr val="0069AB"/>
                </a:solidFill>
                <a:latin typeface="Oswald Light" pitchFamily="2" charset="-52"/>
                <a:ea typeface="+mj-ea"/>
                <a:cs typeface="Traditional Arabic" panose="02020603050405020304" pitchFamily="18" charset="-78"/>
              </a:rPr>
              <a:t> </a:t>
            </a:r>
            <a:endParaRPr lang="ru-RU" sz="2000" b="1" dirty="0">
              <a:solidFill>
                <a:srgbClr val="1D0308"/>
              </a:solidFill>
              <a:latin typeface="Oswald Light" pitchFamily="2" charset="-52"/>
              <a:ea typeface="+mj-ea"/>
              <a:cs typeface="Traditional Arabic" panose="02020603050405020304" pitchFamily="18" charset="-78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7563596" y="5367146"/>
            <a:ext cx="33154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Oswald Light" pitchFamily="2" charset="-52"/>
                <a:cs typeface="Trebuchet MS"/>
              </a:rPr>
              <a:t>Формирование резерва </a:t>
            </a:r>
          </a:p>
          <a:p>
            <a:r>
              <a:rPr lang="ru-RU" dirty="0" smtClean="0">
                <a:latin typeface="Oswald Light" pitchFamily="2" charset="-52"/>
                <a:cs typeface="Trebuchet MS"/>
              </a:rPr>
              <a:t>лесных семян</a:t>
            </a:r>
            <a:endParaRPr lang="ru-RU" dirty="0">
              <a:latin typeface="Oswald Light" pitchFamily="2" charset="-52"/>
              <a:cs typeface="Trebuchet MS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7563596" y="3203723"/>
            <a:ext cx="26088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latin typeface="Oswald Light" pitchFamily="2" charset="-52"/>
                <a:cs typeface="Trebuchet MS"/>
              </a:rPr>
              <a:t>Лесовосстановление</a:t>
            </a:r>
            <a:r>
              <a:rPr lang="ru-RU" dirty="0" smtClean="0">
                <a:latin typeface="Oswald Light" pitchFamily="2" charset="-52"/>
                <a:cs typeface="Trebuchet MS"/>
              </a:rPr>
              <a:t> </a:t>
            </a:r>
            <a:endParaRPr lang="ru-RU" dirty="0">
              <a:latin typeface="Oswald Light" pitchFamily="2" charset="-52"/>
              <a:cs typeface="Trebuchet MS"/>
            </a:endParaRPr>
          </a:p>
        </p:txBody>
      </p:sp>
      <p:sp>
        <p:nvSpPr>
          <p:cNvPr id="74" name="TextBox 7"/>
          <p:cNvSpPr>
            <a:spLocks/>
          </p:cNvSpPr>
          <p:nvPr/>
        </p:nvSpPr>
        <p:spPr bwMode="auto">
          <a:xfrm>
            <a:off x="10271963" y="5465408"/>
            <a:ext cx="1726214" cy="5020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0069AB"/>
                </a:solidFill>
                <a:latin typeface="Oswald Light" pitchFamily="2" charset="-52"/>
                <a:ea typeface="+mj-ea"/>
                <a:cs typeface="Traditional Arabic" panose="02020603050405020304" pitchFamily="18" charset="-78"/>
              </a:rPr>
              <a:t>2</a:t>
            </a:r>
            <a:r>
              <a:rPr lang="ru-RU" sz="3600" b="1" dirty="0" smtClean="0">
                <a:solidFill>
                  <a:srgbClr val="0069AB"/>
                </a:solidFill>
                <a:latin typeface="Oswald Light" pitchFamily="2" charset="-52"/>
                <a:ea typeface="+mj-ea"/>
                <a:cs typeface="Traditional Arabic" panose="02020603050405020304" pitchFamily="18" charset="-78"/>
              </a:rPr>
              <a:t> </a:t>
            </a:r>
            <a:r>
              <a:rPr lang="en-US" sz="3600" b="1" dirty="0">
                <a:solidFill>
                  <a:srgbClr val="0069AB"/>
                </a:solidFill>
                <a:latin typeface="Oswald Light" pitchFamily="2" charset="-52"/>
                <a:ea typeface="+mj-ea"/>
                <a:cs typeface="Traditional Arabic" panose="02020603050405020304" pitchFamily="18" charset="-78"/>
              </a:rPr>
              <a:t>300</a:t>
            </a:r>
            <a:r>
              <a:rPr lang="en-US" sz="3600" b="1" dirty="0" smtClean="0">
                <a:solidFill>
                  <a:srgbClr val="0069AB"/>
                </a:solidFill>
                <a:latin typeface="Oswald Light" pitchFamily="2" charset="-52"/>
                <a:ea typeface="+mj-ea"/>
                <a:cs typeface="Traditional Arabic" panose="02020603050405020304" pitchFamily="18" charset="-78"/>
              </a:rPr>
              <a:t> </a:t>
            </a:r>
            <a:r>
              <a:rPr lang="ru-RU" dirty="0">
                <a:latin typeface="Oswald Light" pitchFamily="2" charset="-52"/>
                <a:cs typeface="Trebuchet MS"/>
              </a:rPr>
              <a:t>кг</a:t>
            </a:r>
          </a:p>
        </p:txBody>
      </p:sp>
      <p:sp>
        <p:nvSpPr>
          <p:cNvPr id="75" name="object 59"/>
          <p:cNvSpPr/>
          <p:nvPr/>
        </p:nvSpPr>
        <p:spPr>
          <a:xfrm>
            <a:off x="7611374" y="3107752"/>
            <a:ext cx="4432489" cy="45719"/>
          </a:xfrm>
          <a:custGeom>
            <a:avLst/>
            <a:gdLst/>
            <a:ahLst/>
            <a:cxnLst/>
            <a:rect l="l" t="t" r="r" b="b"/>
            <a:pathLst>
              <a:path w="9942195">
                <a:moveTo>
                  <a:pt x="9942105" y="0"/>
                </a:moveTo>
                <a:lnTo>
                  <a:pt x="0" y="0"/>
                </a:lnTo>
              </a:path>
            </a:pathLst>
          </a:custGeom>
          <a:ln w="73296">
            <a:solidFill>
              <a:srgbClr val="EDEDED"/>
            </a:solidFill>
          </a:ln>
        </p:spPr>
        <p:txBody>
          <a:bodyPr wrap="square" lIns="0" tIns="0" rIns="0" bIns="0" rtlCol="0"/>
          <a:lstStyle/>
          <a:p>
            <a:endParaRPr>
              <a:latin typeface="Oswald Light" pitchFamily="2" charset="-52"/>
            </a:endParaRPr>
          </a:p>
        </p:txBody>
      </p:sp>
      <p:sp>
        <p:nvSpPr>
          <p:cNvPr id="77" name="object 59"/>
          <p:cNvSpPr/>
          <p:nvPr/>
        </p:nvSpPr>
        <p:spPr>
          <a:xfrm>
            <a:off x="7581541" y="4085284"/>
            <a:ext cx="4432489" cy="45719"/>
          </a:xfrm>
          <a:custGeom>
            <a:avLst/>
            <a:gdLst/>
            <a:ahLst/>
            <a:cxnLst/>
            <a:rect l="l" t="t" r="r" b="b"/>
            <a:pathLst>
              <a:path w="9942195">
                <a:moveTo>
                  <a:pt x="9942105" y="0"/>
                </a:moveTo>
                <a:lnTo>
                  <a:pt x="0" y="0"/>
                </a:lnTo>
              </a:path>
            </a:pathLst>
          </a:custGeom>
          <a:ln w="73296">
            <a:solidFill>
              <a:srgbClr val="EDEDED"/>
            </a:solidFill>
          </a:ln>
        </p:spPr>
        <p:txBody>
          <a:bodyPr wrap="square" lIns="0" tIns="0" rIns="0" bIns="0" rtlCol="0"/>
          <a:lstStyle/>
          <a:p>
            <a:endParaRPr>
              <a:latin typeface="Oswald Light" pitchFamily="2" charset="-52"/>
            </a:endParaRPr>
          </a:p>
        </p:txBody>
      </p:sp>
      <p:sp>
        <p:nvSpPr>
          <p:cNvPr id="78" name="object 59"/>
          <p:cNvSpPr/>
          <p:nvPr/>
        </p:nvSpPr>
        <p:spPr>
          <a:xfrm>
            <a:off x="7611374" y="5280685"/>
            <a:ext cx="4432489" cy="45719"/>
          </a:xfrm>
          <a:custGeom>
            <a:avLst/>
            <a:gdLst/>
            <a:ahLst/>
            <a:cxnLst/>
            <a:rect l="l" t="t" r="r" b="b"/>
            <a:pathLst>
              <a:path w="9942195">
                <a:moveTo>
                  <a:pt x="9942105" y="0"/>
                </a:moveTo>
                <a:lnTo>
                  <a:pt x="0" y="0"/>
                </a:lnTo>
              </a:path>
            </a:pathLst>
          </a:custGeom>
          <a:ln w="73296">
            <a:solidFill>
              <a:srgbClr val="EDEDED"/>
            </a:solidFill>
          </a:ln>
        </p:spPr>
        <p:txBody>
          <a:bodyPr wrap="square" lIns="0" tIns="0" rIns="0" bIns="0" rtlCol="0"/>
          <a:lstStyle/>
          <a:p>
            <a:endParaRPr>
              <a:latin typeface="Oswald Light" pitchFamily="2" charset="-52"/>
            </a:endParaRPr>
          </a:p>
        </p:txBody>
      </p:sp>
      <p:pic>
        <p:nvPicPr>
          <p:cNvPr id="79" name="Рисунок 78"/>
          <p:cNvPicPr>
            <a:picLocks noChangeAspect="1"/>
          </p:cNvPicPr>
          <p:nvPr/>
        </p:nvPicPr>
        <p:blipFill rotWithShape="1">
          <a:blip r:embed="rId6"/>
          <a:srcRect l="28834" t="58916" r="68303" b="35291"/>
          <a:stretch/>
        </p:blipFill>
        <p:spPr>
          <a:xfrm>
            <a:off x="7611374" y="2489350"/>
            <a:ext cx="480684" cy="547200"/>
          </a:xfrm>
          <a:prstGeom prst="rect">
            <a:avLst/>
          </a:prstGeom>
        </p:spPr>
      </p:pic>
      <p:sp>
        <p:nvSpPr>
          <p:cNvPr id="80" name="TextBox 7"/>
          <p:cNvSpPr>
            <a:spLocks/>
          </p:cNvSpPr>
          <p:nvPr/>
        </p:nvSpPr>
        <p:spPr bwMode="auto">
          <a:xfrm>
            <a:off x="8176684" y="2529217"/>
            <a:ext cx="2587845" cy="5073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rgbClr val="ED1C24"/>
                </a:solidFill>
                <a:latin typeface="Oswald Light" pitchFamily="2" charset="-52"/>
                <a:ea typeface="+mj-ea"/>
                <a:cs typeface="Traditional Arabic" panose="02020603050405020304" pitchFamily="18" charset="-78"/>
              </a:rPr>
              <a:t>424,2</a:t>
            </a:r>
            <a:r>
              <a:rPr lang="en-US" sz="2400" b="1" dirty="0" smtClean="0">
                <a:solidFill>
                  <a:srgbClr val="ED1C24"/>
                </a:solidFill>
                <a:latin typeface="Oswald Light" pitchFamily="2" charset="-52"/>
                <a:ea typeface="+mj-ea"/>
                <a:cs typeface="Traditional Arabic" panose="02020603050405020304" pitchFamily="18" charset="-78"/>
              </a:rPr>
              <a:t> </a:t>
            </a:r>
            <a:r>
              <a:rPr lang="ru-RU" sz="1600" dirty="0" err="1" smtClean="0">
                <a:latin typeface="Oswald Light" pitchFamily="2" charset="-52"/>
                <a:cs typeface="Trebuchet MS"/>
              </a:rPr>
              <a:t>млн.руб</a:t>
            </a:r>
            <a:r>
              <a:rPr lang="ru-RU" sz="1600" dirty="0" smtClean="0">
                <a:latin typeface="Oswald Light" pitchFamily="2" charset="-52"/>
                <a:cs typeface="Trebuchet MS"/>
              </a:rPr>
              <a:t>.</a:t>
            </a:r>
            <a:endParaRPr lang="ru-RU" sz="1600" dirty="0">
              <a:latin typeface="Oswald Light" pitchFamily="2" charset="-52"/>
              <a:cs typeface="Trebuchet MS"/>
            </a:endParaRPr>
          </a:p>
          <a:p>
            <a:pPr>
              <a:defRPr/>
            </a:pPr>
            <a:endParaRPr lang="ru-RU" dirty="0">
              <a:latin typeface="Oswald Light" pitchFamily="2" charset="-52"/>
              <a:cs typeface="Trebuchet MS"/>
            </a:endParaRPr>
          </a:p>
        </p:txBody>
      </p:sp>
      <p:sp>
        <p:nvSpPr>
          <p:cNvPr id="81" name="Заголовок 1"/>
          <p:cNvSpPr txBox="1">
            <a:spLocks/>
          </p:cNvSpPr>
          <p:nvPr/>
        </p:nvSpPr>
        <p:spPr>
          <a:xfrm>
            <a:off x="8971349" y="5263243"/>
            <a:ext cx="2937236" cy="3057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1400" dirty="0">
              <a:solidFill>
                <a:srgbClr val="1D0308"/>
              </a:solidFill>
              <a:latin typeface="Oswald Light" pitchFamily="2" charset="-52"/>
              <a:cs typeface="Traditional Arabic" panose="02020603050405020304" pitchFamily="18" charset="-78"/>
            </a:endParaRPr>
          </a:p>
        </p:txBody>
      </p:sp>
      <p:sp>
        <p:nvSpPr>
          <p:cNvPr id="82" name="Заголовок 1"/>
          <p:cNvSpPr txBox="1">
            <a:spLocks/>
          </p:cNvSpPr>
          <p:nvPr/>
        </p:nvSpPr>
        <p:spPr>
          <a:xfrm>
            <a:off x="9060941" y="5220366"/>
            <a:ext cx="2937236" cy="3057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1400" dirty="0">
              <a:solidFill>
                <a:srgbClr val="1D0308"/>
              </a:solidFill>
              <a:latin typeface="Oswald Light" pitchFamily="2" charset="-52"/>
              <a:cs typeface="Traditional Arabic" panose="02020603050405020304" pitchFamily="18" charset="-78"/>
            </a:endParaRPr>
          </a:p>
        </p:txBody>
      </p:sp>
      <p:pic>
        <p:nvPicPr>
          <p:cNvPr id="83" name="Рисунок 8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029" y="4599421"/>
            <a:ext cx="2134394" cy="1426811"/>
          </a:xfrm>
          <a:prstGeom prst="rect">
            <a:avLst/>
          </a:prstGeom>
        </p:spPr>
      </p:pic>
      <p:pic>
        <p:nvPicPr>
          <p:cNvPr id="84" name="Рисунок 83"/>
          <p:cNvPicPr>
            <a:picLocks noChangeAspect="1"/>
          </p:cNvPicPr>
          <p:nvPr/>
        </p:nvPicPr>
        <p:blipFill rotWithShape="1">
          <a:blip r:embed="rId6"/>
          <a:srcRect l="28834" t="58916" r="68303" b="35291"/>
          <a:stretch/>
        </p:blipFill>
        <p:spPr>
          <a:xfrm>
            <a:off x="279715" y="2409201"/>
            <a:ext cx="480684" cy="547200"/>
          </a:xfrm>
          <a:prstGeom prst="rect">
            <a:avLst/>
          </a:prstGeom>
        </p:spPr>
      </p:pic>
      <p:sp>
        <p:nvSpPr>
          <p:cNvPr id="85" name="TextBox 7"/>
          <p:cNvSpPr>
            <a:spLocks/>
          </p:cNvSpPr>
          <p:nvPr/>
        </p:nvSpPr>
        <p:spPr bwMode="auto">
          <a:xfrm>
            <a:off x="845025" y="2419257"/>
            <a:ext cx="2587845" cy="5073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rgbClr val="ED1C24"/>
                </a:solidFill>
                <a:latin typeface="Oswald Light" pitchFamily="2" charset="-52"/>
                <a:ea typeface="+mj-ea"/>
                <a:cs typeface="Traditional Arabic" panose="02020603050405020304" pitchFamily="18" charset="-78"/>
              </a:rPr>
              <a:t>13,7</a:t>
            </a:r>
            <a:r>
              <a:rPr lang="ru-RU" sz="2000" b="1" dirty="0" smtClean="0">
                <a:solidFill>
                  <a:srgbClr val="0069AB"/>
                </a:solidFill>
                <a:latin typeface="Oswald Light" pitchFamily="2" charset="-52"/>
                <a:ea typeface="+mj-ea"/>
                <a:cs typeface="Traditional Arabic" panose="02020603050405020304" pitchFamily="18" charset="-78"/>
              </a:rPr>
              <a:t> </a:t>
            </a:r>
            <a:r>
              <a:rPr lang="ru-RU" sz="1600" dirty="0" err="1" smtClean="0">
                <a:latin typeface="Oswald Light" pitchFamily="2" charset="-52"/>
                <a:cs typeface="Trebuchet MS"/>
              </a:rPr>
              <a:t>млн.руб</a:t>
            </a:r>
            <a:r>
              <a:rPr lang="ru-RU" sz="1600" dirty="0" smtClean="0">
                <a:latin typeface="Oswald Light" pitchFamily="2" charset="-52"/>
                <a:cs typeface="Trebuchet MS"/>
              </a:rPr>
              <a:t>.</a:t>
            </a:r>
            <a:endParaRPr lang="ru-RU" sz="1600" dirty="0">
              <a:latin typeface="Oswald Light" pitchFamily="2" charset="-52"/>
              <a:cs typeface="Trebuchet MS"/>
            </a:endParaRPr>
          </a:p>
        </p:txBody>
      </p:sp>
      <p:pic>
        <p:nvPicPr>
          <p:cNvPr id="86" name="Рисунок 8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4169" y="2332366"/>
            <a:ext cx="553304" cy="553304"/>
          </a:xfrm>
          <a:prstGeom prst="rect">
            <a:avLst/>
          </a:prstGeom>
        </p:spPr>
      </p:pic>
      <p:sp>
        <p:nvSpPr>
          <p:cNvPr id="87" name="TextBox 7"/>
          <p:cNvSpPr>
            <a:spLocks/>
          </p:cNvSpPr>
          <p:nvPr/>
        </p:nvSpPr>
        <p:spPr bwMode="auto">
          <a:xfrm>
            <a:off x="3497738" y="2419256"/>
            <a:ext cx="2587845" cy="5073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rgbClr val="0069AB"/>
                </a:solidFill>
                <a:latin typeface="Oswald Light" pitchFamily="2" charset="-52"/>
                <a:ea typeface="+mj-ea"/>
                <a:cs typeface="Traditional Arabic" panose="02020603050405020304" pitchFamily="18" charset="-78"/>
              </a:rPr>
              <a:t>7 </a:t>
            </a:r>
            <a:r>
              <a:rPr lang="ru-RU" sz="1600" dirty="0" smtClean="0">
                <a:latin typeface="Oswald Light" pitchFamily="2" charset="-52"/>
                <a:ea typeface="+mj-ea"/>
                <a:cs typeface="Traditional Arabic" panose="02020603050405020304" pitchFamily="18" charset="-78"/>
              </a:rPr>
              <a:t>объектов</a:t>
            </a:r>
            <a:endParaRPr lang="ru-RU" sz="1600" dirty="0">
              <a:latin typeface="Oswald Light" pitchFamily="2" charset="-52"/>
              <a:ea typeface="+mj-ea"/>
              <a:cs typeface="Traditional Arabic" panose="02020603050405020304" pitchFamily="18" charset="-78"/>
            </a:endParaRPr>
          </a:p>
        </p:txBody>
      </p:sp>
      <p:sp>
        <p:nvSpPr>
          <p:cNvPr id="88" name="TextBox 7"/>
          <p:cNvSpPr>
            <a:spLocks/>
          </p:cNvSpPr>
          <p:nvPr/>
        </p:nvSpPr>
        <p:spPr bwMode="auto">
          <a:xfrm>
            <a:off x="9668855" y="3300391"/>
            <a:ext cx="2289091" cy="5409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defRPr/>
            </a:pPr>
            <a:r>
              <a:rPr lang="ru-RU" sz="4400" b="1" dirty="0" smtClean="0">
                <a:solidFill>
                  <a:srgbClr val="0069AB"/>
                </a:solidFill>
                <a:latin typeface="Oswald Light" pitchFamily="2" charset="-52"/>
                <a:ea typeface="+mj-ea"/>
                <a:cs typeface="Traditional Arabic" panose="02020603050405020304" pitchFamily="18" charset="-78"/>
              </a:rPr>
              <a:t>48</a:t>
            </a:r>
            <a:r>
              <a:rPr lang="en-US" sz="4400" b="1" dirty="0" smtClean="0">
                <a:solidFill>
                  <a:srgbClr val="0069AB"/>
                </a:solidFill>
                <a:latin typeface="Oswald Light" pitchFamily="2" charset="-52"/>
                <a:ea typeface="+mj-ea"/>
                <a:cs typeface="Traditional Arabic" panose="02020603050405020304" pitchFamily="18" charset="-78"/>
              </a:rPr>
              <a:t> </a:t>
            </a:r>
            <a:r>
              <a:rPr lang="ru-RU" sz="3600" b="1" dirty="0" smtClean="0">
                <a:solidFill>
                  <a:srgbClr val="0069AB"/>
                </a:solidFill>
                <a:latin typeface="Oswald Light" pitchFamily="2" charset="-52"/>
                <a:ea typeface="+mj-ea"/>
                <a:cs typeface="Traditional Arabic" panose="02020603050405020304" pitchFamily="18" charset="-78"/>
              </a:rPr>
              <a:t>234 </a:t>
            </a:r>
            <a:r>
              <a:rPr lang="ru-RU" dirty="0" smtClean="0">
                <a:latin typeface="Oswald Light" pitchFamily="2" charset="-52"/>
                <a:cs typeface="Trebuchet MS"/>
              </a:rPr>
              <a:t>га</a:t>
            </a:r>
            <a:endParaRPr lang="ru-RU" dirty="0">
              <a:latin typeface="Oswald Light" pitchFamily="2" charset="-52"/>
              <a:cs typeface="Trebuchet MS"/>
            </a:endParaRPr>
          </a:p>
        </p:txBody>
      </p:sp>
      <p:sp>
        <p:nvSpPr>
          <p:cNvPr id="90" name="TextBox 7"/>
          <p:cNvSpPr>
            <a:spLocks/>
          </p:cNvSpPr>
          <p:nvPr/>
        </p:nvSpPr>
        <p:spPr bwMode="auto">
          <a:xfrm>
            <a:off x="9080523" y="4417779"/>
            <a:ext cx="2963740" cy="1049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defRPr/>
            </a:pPr>
            <a:r>
              <a:rPr lang="ru-RU" sz="4400" b="1" dirty="0" smtClean="0">
                <a:solidFill>
                  <a:srgbClr val="0069AB"/>
                </a:solidFill>
                <a:latin typeface="Oswald Light" pitchFamily="2" charset="-52"/>
                <a:ea typeface="+mj-ea"/>
                <a:cs typeface="Traditional Arabic" panose="02020603050405020304" pitchFamily="18" charset="-78"/>
              </a:rPr>
              <a:t>28</a:t>
            </a:r>
            <a:r>
              <a:rPr lang="en-US" sz="2400" b="1" dirty="0" smtClean="0">
                <a:solidFill>
                  <a:srgbClr val="0069AB"/>
                </a:solidFill>
                <a:latin typeface="Oswald Light" pitchFamily="2" charset="-52"/>
                <a:ea typeface="+mj-ea"/>
                <a:cs typeface="Traditional Arabic" panose="02020603050405020304" pitchFamily="18" charset="-78"/>
              </a:rPr>
              <a:t>,</a:t>
            </a:r>
            <a:r>
              <a:rPr lang="en-US" sz="4400" b="1" dirty="0" smtClean="0">
                <a:solidFill>
                  <a:srgbClr val="0069AB"/>
                </a:solidFill>
                <a:latin typeface="Oswald Light" pitchFamily="2" charset="-52"/>
                <a:ea typeface="+mj-ea"/>
                <a:cs typeface="Traditional Arabic" panose="02020603050405020304" pitchFamily="18" charset="-78"/>
              </a:rPr>
              <a:t>5</a:t>
            </a:r>
            <a:r>
              <a:rPr lang="ru-RU" sz="4400" b="1" dirty="0" smtClean="0">
                <a:solidFill>
                  <a:srgbClr val="0069AB"/>
                </a:solidFill>
                <a:latin typeface="Oswald Light" pitchFamily="2" charset="-52"/>
                <a:ea typeface="+mj-ea"/>
                <a:cs typeface="Traditional Arabic" panose="02020603050405020304" pitchFamily="18" charset="-78"/>
              </a:rPr>
              <a:t> </a:t>
            </a:r>
            <a:r>
              <a:rPr lang="ru-RU" dirty="0" err="1" smtClean="0">
                <a:latin typeface="Oswald Light" pitchFamily="2" charset="-52"/>
                <a:cs typeface="Trebuchet MS"/>
              </a:rPr>
              <a:t>млн.шт</a:t>
            </a:r>
            <a:r>
              <a:rPr lang="ru-RU" dirty="0">
                <a:latin typeface="Oswald Light" pitchFamily="2" charset="-52"/>
                <a:cs typeface="Trebuchet M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121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лайд презентации">
  <a:themeElements>
    <a:clrScheme name="PK-pres">
      <a:dk1>
        <a:srgbClr val="1C2D38"/>
      </a:dk1>
      <a:lt1>
        <a:srgbClr val="FFFFFF"/>
      </a:lt1>
      <a:dk2>
        <a:srgbClr val="41647D"/>
      </a:dk2>
      <a:lt2>
        <a:srgbClr val="E2EBF0"/>
      </a:lt2>
      <a:accent1>
        <a:srgbClr val="EB1E23"/>
      </a:accent1>
      <a:accent2>
        <a:srgbClr val="FFEB00"/>
      </a:accent2>
      <a:accent3>
        <a:srgbClr val="0089CF"/>
      </a:accent3>
      <a:accent4>
        <a:srgbClr val="F7931E"/>
      </a:accent4>
      <a:accent5>
        <a:srgbClr val="23C332"/>
      </a:accent5>
      <a:accent6>
        <a:srgbClr val="911EE1"/>
      </a:accent6>
      <a:hlink>
        <a:srgbClr val="00669A"/>
      </a:hlink>
      <a:folHlink>
        <a:srgbClr val="0799D3"/>
      </a:folHlink>
    </a:clrScheme>
    <a:fontScheme name="PK-pres">
      <a:majorFont>
        <a:latin typeface="PermianSlabSerifTypeface"/>
        <a:ea typeface=""/>
        <a:cs typeface=""/>
      </a:majorFont>
      <a:minorFont>
        <a:latin typeface="PermianSansTypeface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!_ПРЕЗЕНТАЦИЯ стиль ПК FHD светлая тема 26-12-2021.potx" id="{CDF3D143-9343-4470-B8C1-37477C5E527A}" vid="{5C12A783-CCC4-497A-8F7A-7DF34168505D}"/>
    </a:ext>
  </a:extLst>
</a:theme>
</file>

<file path=ppt/theme/theme3.xml><?xml version="1.0" encoding="utf-8"?>
<a:theme xmlns:a="http://schemas.openxmlformats.org/drawingml/2006/main" name="3_Слайд презентации">
  <a:themeElements>
    <a:clrScheme name="PK-pres">
      <a:dk1>
        <a:srgbClr val="1C2D38"/>
      </a:dk1>
      <a:lt1>
        <a:srgbClr val="FFFFFF"/>
      </a:lt1>
      <a:dk2>
        <a:srgbClr val="41647D"/>
      </a:dk2>
      <a:lt2>
        <a:srgbClr val="E2EBF0"/>
      </a:lt2>
      <a:accent1>
        <a:srgbClr val="EB1E23"/>
      </a:accent1>
      <a:accent2>
        <a:srgbClr val="FFEB00"/>
      </a:accent2>
      <a:accent3>
        <a:srgbClr val="0089CF"/>
      </a:accent3>
      <a:accent4>
        <a:srgbClr val="F7931E"/>
      </a:accent4>
      <a:accent5>
        <a:srgbClr val="23C332"/>
      </a:accent5>
      <a:accent6>
        <a:srgbClr val="911EE1"/>
      </a:accent6>
      <a:hlink>
        <a:srgbClr val="00669A"/>
      </a:hlink>
      <a:folHlink>
        <a:srgbClr val="0799D3"/>
      </a:folHlink>
    </a:clrScheme>
    <a:fontScheme name="PK-pres">
      <a:majorFont>
        <a:latin typeface="PermianSlabSerifTypeface"/>
        <a:ea typeface=""/>
        <a:cs typeface=""/>
      </a:majorFont>
      <a:minorFont>
        <a:latin typeface="PermianSansTypeface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!_ПРЕЗЕНТАЦИЯ стиль ПК FHD светлая тема 26-12-2021.potx" id="{CDF3D143-9343-4470-B8C1-37477C5E527A}" vid="{5C12A783-CCC4-497A-8F7A-7DF34168505D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8840</TotalTime>
  <Words>1899</Words>
  <Application>Microsoft Office PowerPoint</Application>
  <PresentationFormat>Произвольный</PresentationFormat>
  <Paragraphs>383</Paragraphs>
  <Slides>14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Тема Office</vt:lpstr>
      <vt:lpstr>Слайд презентации</vt:lpstr>
      <vt:lpstr>3_Слайд презентации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Мелюхина Наталья Сергеевна</dc:creator>
  <cp:lastModifiedBy>Бокова Юлия Алексеевна</cp:lastModifiedBy>
  <cp:revision>693</cp:revision>
  <cp:lastPrinted>2023-05-10T12:37:59Z</cp:lastPrinted>
  <dcterms:created xsi:type="dcterms:W3CDTF">2022-01-13T05:06:17Z</dcterms:created>
  <dcterms:modified xsi:type="dcterms:W3CDTF">2023-05-11T09:34:09Z</dcterms:modified>
</cp:coreProperties>
</file>